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9" r:id="rId1"/>
  </p:sldMasterIdLst>
  <p:notesMasterIdLst>
    <p:notesMasterId r:id="rId52"/>
  </p:notesMasterIdLst>
  <p:sldIdLst>
    <p:sldId id="264" r:id="rId2"/>
    <p:sldId id="289" r:id="rId3"/>
    <p:sldId id="312" r:id="rId4"/>
    <p:sldId id="311" r:id="rId5"/>
    <p:sldId id="316" r:id="rId6"/>
    <p:sldId id="313" r:id="rId7"/>
    <p:sldId id="306" r:id="rId8"/>
    <p:sldId id="314" r:id="rId9"/>
    <p:sldId id="279" r:id="rId10"/>
    <p:sldId id="294" r:id="rId11"/>
    <p:sldId id="295" r:id="rId12"/>
    <p:sldId id="282" r:id="rId13"/>
    <p:sldId id="283" r:id="rId14"/>
    <p:sldId id="284" r:id="rId15"/>
    <p:sldId id="291" r:id="rId16"/>
    <p:sldId id="292" r:id="rId17"/>
    <p:sldId id="293" r:id="rId18"/>
    <p:sldId id="302" r:id="rId19"/>
    <p:sldId id="303" r:id="rId20"/>
    <p:sldId id="304" r:id="rId21"/>
    <p:sldId id="305" r:id="rId22"/>
    <p:sldId id="307" r:id="rId23"/>
    <p:sldId id="308" r:id="rId24"/>
    <p:sldId id="309" r:id="rId25"/>
    <p:sldId id="319" r:id="rId26"/>
    <p:sldId id="320" r:id="rId27"/>
    <p:sldId id="321" r:id="rId28"/>
    <p:sldId id="322" r:id="rId29"/>
    <p:sldId id="315" r:id="rId30"/>
    <p:sldId id="261" r:id="rId31"/>
    <p:sldId id="262" r:id="rId32"/>
    <p:sldId id="298" r:id="rId33"/>
    <p:sldId id="318" r:id="rId34"/>
    <p:sldId id="323" r:id="rId35"/>
    <p:sldId id="324" r:id="rId36"/>
    <p:sldId id="325" r:id="rId37"/>
    <p:sldId id="327" r:id="rId38"/>
    <p:sldId id="326" r:id="rId39"/>
    <p:sldId id="328" r:id="rId40"/>
    <p:sldId id="265" r:id="rId41"/>
    <p:sldId id="266" r:id="rId42"/>
    <p:sldId id="267" r:id="rId43"/>
    <p:sldId id="268" r:id="rId44"/>
    <p:sldId id="269" r:id="rId45"/>
    <p:sldId id="270" r:id="rId46"/>
    <p:sldId id="271" r:id="rId47"/>
    <p:sldId id="272" r:id="rId48"/>
    <p:sldId id="277" r:id="rId49"/>
    <p:sldId id="278" r:id="rId50"/>
    <p:sldId id="31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51"/>
  </p:normalViewPr>
  <p:slideViewPr>
    <p:cSldViewPr snapToGrid="0" snapToObjects="1" showGuides="1">
      <p:cViewPr>
        <p:scale>
          <a:sx n="75" d="100"/>
          <a:sy n="75" d="100"/>
        </p:scale>
        <p:origin x="664" y="8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emf"/><Relationship Id="rId2"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7/16/18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=PQCrX1sQSzY</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12</a:t>
            </a:fld>
            <a:endParaRPr lang="en-US"/>
          </a:p>
        </p:txBody>
      </p:sp>
    </p:spTree>
    <p:extLst>
      <p:ext uri="{BB962C8B-B14F-4D97-AF65-F5344CB8AC3E}">
        <p14:creationId xmlns:p14="http://schemas.microsoft.com/office/powerpoint/2010/main" val="942573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machinelearning.apple.com</a:t>
            </a:r>
            <a:r>
              <a:rPr lang="en-US" dirty="0" smtClean="0"/>
              <a:t>/2017/08/06/</a:t>
            </a:r>
            <a:r>
              <a:rPr lang="en-US" dirty="0" err="1" smtClean="0"/>
              <a:t>siri-voices.html</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13</a:t>
            </a:fld>
            <a:endParaRPr lang="en-US"/>
          </a:p>
        </p:txBody>
      </p:sp>
    </p:spTree>
    <p:extLst>
      <p:ext uri="{BB962C8B-B14F-4D97-AF65-F5344CB8AC3E}">
        <p14:creationId xmlns:p14="http://schemas.microsoft.com/office/powerpoint/2010/main" val="133507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C46B3B-A6E3-A041-934C-E25839EC6C49}" type="slidenum">
              <a:rPr lang="en-US" smtClean="0"/>
              <a:t>50</a:t>
            </a:fld>
            <a:endParaRPr lang="en-US"/>
          </a:p>
        </p:txBody>
      </p:sp>
    </p:spTree>
    <p:extLst>
      <p:ext uri="{BB962C8B-B14F-4D97-AF65-F5344CB8AC3E}">
        <p14:creationId xmlns:p14="http://schemas.microsoft.com/office/powerpoint/2010/main" val="1600222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717137"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74FD6AAA-7C75-FB4B-8EA1-06B22787237D}" type="slidenum">
              <a:rPr lang="en-US" smtClean="0"/>
              <a:t>‹#›</a:t>
            </a:fld>
            <a:endParaRPr lang="en-US"/>
          </a:p>
        </p:txBody>
      </p:sp>
      <p:sp>
        <p:nvSpPr>
          <p:cNvPr id="12" name="TextBox 11"/>
          <p:cNvSpPr txBox="1"/>
          <p:nvPr/>
        </p:nvSpPr>
        <p:spPr>
          <a:xfrm>
            <a:off x="5257800" y="6400800"/>
            <a:ext cx="1717137"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10" name="TextBox 9"/>
          <p:cNvSpPr txBox="1"/>
          <p:nvPr/>
        </p:nvSpPr>
        <p:spPr>
          <a:xfrm>
            <a:off x="5257800" y="6400800"/>
            <a:ext cx="1717137"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8" name="TextBox 7"/>
          <p:cNvSpPr txBox="1"/>
          <p:nvPr/>
        </p:nvSpPr>
        <p:spPr>
          <a:xfrm>
            <a:off x="5257800" y="6400800"/>
            <a:ext cx="1717137"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102688490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emf"/><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 Id="rId3" Type="http://schemas.openxmlformats.org/officeDocument/2006/relationships/image" Target="../media/image4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emf"/><Relationship Id="rId3" Type="http://schemas.openxmlformats.org/officeDocument/2006/relationships/image" Target="../media/image43.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44.emf"/><Relationship Id="rId5" Type="http://schemas.openxmlformats.org/officeDocument/2006/relationships/oleObject" Target="../embeddings/oleObject2.bin"/><Relationship Id="rId6" Type="http://schemas.openxmlformats.org/officeDocument/2006/relationships/image" Target="../media/image45.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5" Type="http://schemas.openxmlformats.org/officeDocument/2006/relationships/image" Target="../media/image49.emf"/><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www.bioinfo.org.cn/~wangchao/maa/Numerical_Optimization.pdf" TargetMode="External"/><Relationship Id="rId4" Type="http://schemas.openxmlformats.org/officeDocument/2006/relationships/hyperlink" Target="http://www.cs.bham.ac.uk/~jxb/NN/l8.pdf" TargetMode="External"/><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 Id="rId11"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2.xml.rels><?xml version="1.0" encoding="UTF-8" standalone="yes"?>
<Relationships xmlns="http://schemas.openxmlformats.org/package/2006/relationships"><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3.png"/><Relationship Id="rId5"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93.png"/><Relationship Id="rId11" Type="http://schemas.openxmlformats.org/officeDocument/2006/relationships/image" Target="../media/image94.png"/><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48.xml.rels><?xml version="1.0" encoding="UTF-8" standalone="yes"?>
<Relationships xmlns="http://schemas.openxmlformats.org/package/2006/relationships"><Relationship Id="rId11" Type="http://schemas.openxmlformats.org/officeDocument/2006/relationships/image" Target="../media/image96.png"/><Relationship Id="rId12"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5.png"/><Relationship Id="rId9" Type="http://schemas.openxmlformats.org/officeDocument/2006/relationships/image" Target="../media/image93.png"/><Relationship Id="rId10" Type="http://schemas.openxmlformats.org/officeDocument/2006/relationships/image" Target="../media/image94.png"/></Relationships>
</file>

<file path=ppt/slides/_rels/slide49.xml.rels><?xml version="1.0" encoding="UTF-8" standalone="yes"?>
<Relationships xmlns="http://schemas.openxmlformats.org/package/2006/relationships"><Relationship Id="rId11" Type="http://schemas.openxmlformats.org/officeDocument/2006/relationships/image" Target="../media/image98.png"/><Relationship Id="rId12" Type="http://schemas.openxmlformats.org/officeDocument/2006/relationships/image" Target="../media/image97.png"/><Relationship Id="rId13"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5.png"/><Relationship Id="rId9" Type="http://schemas.openxmlformats.org/officeDocument/2006/relationships/image" Target="../media/image93.png"/><Relationship Id="rId10" Type="http://schemas.openxmlformats.org/officeDocument/2006/relationships/image" Target="../media/image9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7:  Perceptron and Back Propagation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a:t>
            </a:fld>
            <a:endParaRPr lang="en-US"/>
          </a:p>
        </p:txBody>
      </p:sp>
      <p:sp>
        <p:nvSpPr>
          <p:cNvPr id="4" name="Rectangle 3"/>
          <p:cNvSpPr/>
          <p:nvPr/>
        </p:nvSpPr>
        <p:spPr>
          <a:xfrm>
            <a:off x="5977217" y="3244334"/>
            <a:ext cx="237566" cy="369332"/>
          </a:xfrm>
          <a:prstGeom prst="rect">
            <a:avLst/>
          </a:prstGeom>
        </p:spPr>
        <p:txBody>
          <a:bodyPr wrap="none">
            <a:spAutoFit/>
          </a:bodyPr>
          <a:lstStyle/>
          <a:p>
            <a:r>
              <a:rPr lang="sk-SK" b="0" dirty="0" smtClean="0">
                <a:effectLst/>
              </a:rPr>
              <a:t> </a:t>
            </a:r>
            <a:endParaRPr lang="en-US" dirty="0"/>
          </a:p>
        </p:txBody>
      </p:sp>
    </p:spTree>
    <p:extLst>
      <p:ext uri="{BB962C8B-B14F-4D97-AF65-F5344CB8AC3E}">
        <p14:creationId xmlns:p14="http://schemas.microsoft.com/office/powerpoint/2010/main" val="1797123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10</a:t>
            </a:fld>
            <a:endParaRPr lang="en-US"/>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054" y="983807"/>
            <a:ext cx="3527729" cy="5680242"/>
          </a:xfrm>
          <a:prstGeom prst="rect">
            <a:avLst/>
          </a:prstGeom>
        </p:spPr>
      </p:pic>
    </p:spTree>
    <p:extLst>
      <p:ext uri="{BB962C8B-B14F-4D97-AF65-F5344CB8AC3E}">
        <p14:creationId xmlns:p14="http://schemas.microsoft.com/office/powerpoint/2010/main" val="18182760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AlphaZero</a:t>
            </a:r>
            <a:r>
              <a:rPr lang="en-US" dirty="0"/>
              <a:t> (2017)</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11</a:t>
            </a:fld>
            <a:endParaRPr lang="en-US"/>
          </a:p>
        </p:txBody>
      </p:sp>
      <p:pic>
        <p:nvPicPr>
          <p:cNvPr id="5" name="Picture 4"/>
          <p:cNvPicPr>
            <a:picLocks noChangeAspect="1"/>
          </p:cNvPicPr>
          <p:nvPr/>
        </p:nvPicPr>
        <p:blipFill>
          <a:blip r:embed="rId2"/>
          <a:stretch>
            <a:fillRect/>
          </a:stretch>
        </p:blipFill>
        <p:spPr>
          <a:xfrm>
            <a:off x="2627348" y="1204738"/>
            <a:ext cx="6937304" cy="4975130"/>
          </a:xfrm>
          <a:prstGeom prst="rect">
            <a:avLst/>
          </a:prstGeom>
        </p:spPr>
      </p:pic>
    </p:spTree>
    <p:extLst>
      <p:ext uri="{BB962C8B-B14F-4D97-AF65-F5344CB8AC3E}">
        <p14:creationId xmlns:p14="http://schemas.microsoft.com/office/powerpoint/2010/main" val="8904442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AlphaGo</a:t>
            </a:r>
            <a:r>
              <a:rPr lang="en-US" dirty="0" smtClean="0"/>
              <a:t> (2015)</a:t>
            </a:r>
            <a:endParaRPr lang="en-US" dirty="0"/>
          </a:p>
        </p:txBody>
      </p:sp>
      <p:sp>
        <p:nvSpPr>
          <p:cNvPr id="4" name="Content Placeholder 3"/>
          <p:cNvSpPr>
            <a:spLocks noGrp="1"/>
          </p:cNvSpPr>
          <p:nvPr>
            <p:ph idx="1"/>
          </p:nvPr>
        </p:nvSpPr>
        <p:spPr/>
        <p:txBody>
          <a:bodyPr>
            <a:normAutofit/>
          </a:bodyPr>
          <a:lstStyle/>
          <a:p>
            <a:pPr algn="ctr"/>
            <a:r>
              <a:rPr lang="en-US" dirty="0" smtClean="0"/>
              <a:t>First program to beat a professional Go player</a:t>
            </a:r>
            <a:endParaRPr lang="en-US" dirty="0"/>
          </a:p>
        </p:txBody>
      </p:sp>
      <p:pic>
        <p:nvPicPr>
          <p:cNvPr id="3" name="Picture 2"/>
          <p:cNvPicPr>
            <a:picLocks noChangeAspect="1"/>
          </p:cNvPicPr>
          <p:nvPr/>
        </p:nvPicPr>
        <p:blipFill>
          <a:blip r:embed="rId3"/>
          <a:stretch>
            <a:fillRect/>
          </a:stretch>
        </p:blipFill>
        <p:spPr>
          <a:xfrm>
            <a:off x="2554223" y="1959618"/>
            <a:ext cx="6973149" cy="3929117"/>
          </a:xfrm>
          <a:prstGeom prst="rect">
            <a:avLst/>
          </a:prstGeom>
        </p:spPr>
      </p:pic>
      <p:sp>
        <p:nvSpPr>
          <p:cNvPr id="5" name="Slide Number Placeholder 4"/>
          <p:cNvSpPr>
            <a:spLocks noGrp="1"/>
          </p:cNvSpPr>
          <p:nvPr>
            <p:ph type="sldNum" sz="quarter" idx="12"/>
          </p:nvPr>
        </p:nvSpPr>
        <p:spPr/>
        <p:txBody>
          <a:bodyPr/>
          <a:lstStyle/>
          <a:p>
            <a:fld id="{74FD6AAA-7C75-FB4B-8EA1-06B22787237D}" type="slidenum">
              <a:rPr lang="en-US" smtClean="0"/>
              <a:t>12</a:t>
            </a:fld>
            <a:endParaRPr lang="en-US"/>
          </a:p>
        </p:txBody>
      </p:sp>
    </p:spTree>
    <p:extLst>
      <p:ext uri="{BB962C8B-B14F-4D97-AF65-F5344CB8AC3E}">
        <p14:creationId xmlns:p14="http://schemas.microsoft.com/office/powerpoint/2010/main" val="18687386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iOS</a:t>
            </a:r>
            <a:r>
              <a:rPr lang="en-US" dirty="0" smtClean="0"/>
              <a:t> Speech Synthesis (2016-)</a:t>
            </a:r>
            <a:endParaRPr lang="en-US" dirty="0"/>
          </a:p>
        </p:txBody>
      </p:sp>
      <p:sp>
        <p:nvSpPr>
          <p:cNvPr id="4" name="Content Placeholder 3"/>
          <p:cNvSpPr>
            <a:spLocks noGrp="1"/>
          </p:cNvSpPr>
          <p:nvPr>
            <p:ph idx="1"/>
          </p:nvPr>
        </p:nvSpPr>
        <p:spPr/>
        <p:txBody>
          <a:bodyPr/>
          <a:lstStyle/>
          <a:p>
            <a:pPr algn="ctr"/>
            <a:r>
              <a:rPr lang="en-US" dirty="0" smtClean="0"/>
              <a:t>Trained from 20 hours of high quality speech</a:t>
            </a:r>
            <a:endParaRPr lang="en-US" dirty="0"/>
          </a:p>
        </p:txBody>
      </p:sp>
      <p:pic>
        <p:nvPicPr>
          <p:cNvPr id="3" name="Picture 2"/>
          <p:cNvPicPr>
            <a:picLocks noChangeAspect="1"/>
          </p:cNvPicPr>
          <p:nvPr/>
        </p:nvPicPr>
        <p:blipFill>
          <a:blip r:embed="rId3"/>
          <a:stretch>
            <a:fillRect/>
          </a:stretch>
        </p:blipFill>
        <p:spPr>
          <a:xfrm>
            <a:off x="3429000" y="2674820"/>
            <a:ext cx="5334000" cy="2890613"/>
          </a:xfrm>
          <a:prstGeom prst="rect">
            <a:avLst/>
          </a:prstGeom>
        </p:spPr>
      </p:pic>
      <p:sp>
        <p:nvSpPr>
          <p:cNvPr id="5" name="Rectangle 4"/>
          <p:cNvSpPr/>
          <p:nvPr/>
        </p:nvSpPr>
        <p:spPr>
          <a:xfrm>
            <a:off x="7181850" y="5686530"/>
            <a:ext cx="2190750" cy="300082"/>
          </a:xfrm>
          <a:prstGeom prst="rect">
            <a:avLst/>
          </a:prstGeom>
        </p:spPr>
        <p:txBody>
          <a:bodyPr wrap="square">
            <a:spAutoFit/>
          </a:bodyPr>
          <a:lstStyle/>
          <a:p>
            <a:r>
              <a:rPr lang="en-US" sz="1350" dirty="0" err="1">
                <a:solidFill>
                  <a:schemeClr val="bg1">
                    <a:lumMod val="50000"/>
                  </a:schemeClr>
                </a:solidFill>
              </a:rPr>
              <a:t>machinelearning.apple.com</a:t>
            </a:r>
            <a:endParaRPr lang="en-US" sz="1350" dirty="0">
              <a:solidFill>
                <a:schemeClr val="bg1">
                  <a:lumMod val="50000"/>
                </a:schemeClr>
              </a:solidFill>
            </a:endParaRPr>
          </a:p>
        </p:txBody>
      </p:sp>
      <p:sp>
        <p:nvSpPr>
          <p:cNvPr id="6" name="Slide Number Placeholder 5"/>
          <p:cNvSpPr>
            <a:spLocks noGrp="1"/>
          </p:cNvSpPr>
          <p:nvPr>
            <p:ph type="sldNum" sz="quarter" idx="12"/>
          </p:nvPr>
        </p:nvSpPr>
        <p:spPr/>
        <p:txBody>
          <a:bodyPr/>
          <a:lstStyle/>
          <a:p>
            <a:fld id="{74FD6AAA-7C75-FB4B-8EA1-06B22787237D}" type="slidenum">
              <a:rPr lang="en-US" smtClean="0"/>
              <a:t>13</a:t>
            </a:fld>
            <a:endParaRPr lang="en-US"/>
          </a:p>
        </p:txBody>
      </p:sp>
    </p:spTree>
    <p:extLst>
      <p:ext uri="{BB962C8B-B14F-4D97-AF65-F5344CB8AC3E}">
        <p14:creationId xmlns:p14="http://schemas.microsoft.com/office/powerpoint/2010/main" val="19909131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Brain (2012) </a:t>
            </a:r>
            <a:endParaRPr lang="en-US" dirty="0"/>
          </a:p>
        </p:txBody>
      </p:sp>
      <p:sp>
        <p:nvSpPr>
          <p:cNvPr id="3" name="Content Placeholder 2"/>
          <p:cNvSpPr>
            <a:spLocks noGrp="1"/>
          </p:cNvSpPr>
          <p:nvPr>
            <p:ph idx="1"/>
          </p:nvPr>
        </p:nvSpPr>
        <p:spPr/>
        <p:txBody>
          <a:bodyPr/>
          <a:lstStyle/>
          <a:p>
            <a:r>
              <a:rPr lang="en-US" sz="2250" dirty="0"/>
              <a:t>Differentiate between human face and cat</a:t>
            </a:r>
          </a:p>
          <a:p>
            <a:pPr lvl="1"/>
            <a:r>
              <a:rPr lang="en-US" dirty="0" smtClean="0"/>
              <a:t>Neural network with 1 </a:t>
            </a:r>
            <a:r>
              <a:rPr lang="en-US" dirty="0"/>
              <a:t>billion </a:t>
            </a:r>
            <a:r>
              <a:rPr lang="en-US" dirty="0" smtClean="0"/>
              <a:t>connections</a:t>
            </a:r>
          </a:p>
          <a:p>
            <a:pPr lvl="1"/>
            <a:r>
              <a:rPr lang="en-US" dirty="0" smtClean="0"/>
              <a:t>10 million 200x200 </a:t>
            </a:r>
            <a:r>
              <a:rPr lang="en-US" dirty="0"/>
              <a:t>pixel images </a:t>
            </a:r>
            <a:r>
              <a:rPr lang="en-US" dirty="0" smtClean="0"/>
              <a:t>from YouTube</a:t>
            </a:r>
          </a:p>
          <a:p>
            <a:pPr lvl="1"/>
            <a:endParaRPr lang="en-US" dirty="0" smtClean="0"/>
          </a:p>
          <a:p>
            <a:pPr lvl="1"/>
            <a:endParaRPr lang="en-US" dirty="0"/>
          </a:p>
        </p:txBody>
      </p:sp>
      <p:sp>
        <p:nvSpPr>
          <p:cNvPr id="4" name="Rectangle 3"/>
          <p:cNvSpPr/>
          <p:nvPr/>
        </p:nvSpPr>
        <p:spPr>
          <a:xfrm>
            <a:off x="7919186" y="5686531"/>
            <a:ext cx="1559145" cy="300082"/>
          </a:xfrm>
          <a:prstGeom prst="rect">
            <a:avLst/>
          </a:prstGeom>
        </p:spPr>
        <p:txBody>
          <a:bodyPr wrap="none">
            <a:spAutoFit/>
          </a:bodyPr>
          <a:lstStyle/>
          <a:p>
            <a:r>
              <a:rPr lang="en-US" sz="1350" dirty="0">
                <a:solidFill>
                  <a:srgbClr val="7F7F7F"/>
                </a:solidFill>
              </a:rPr>
              <a:t>Le et al., ICML 2012</a:t>
            </a:r>
          </a:p>
        </p:txBody>
      </p:sp>
      <p:pic>
        <p:nvPicPr>
          <p:cNvPr id="5" name="Picture 4"/>
          <p:cNvPicPr>
            <a:picLocks noChangeAspect="1"/>
          </p:cNvPicPr>
          <p:nvPr/>
        </p:nvPicPr>
        <p:blipFill>
          <a:blip r:embed="rId2"/>
          <a:stretch>
            <a:fillRect/>
          </a:stretch>
        </p:blipFill>
        <p:spPr>
          <a:xfrm>
            <a:off x="3724957" y="3406937"/>
            <a:ext cx="4599895" cy="2279594"/>
          </a:xfrm>
          <a:prstGeom prst="rect">
            <a:avLst/>
          </a:prstGeom>
        </p:spPr>
      </p:pic>
      <p:sp>
        <p:nvSpPr>
          <p:cNvPr id="6" name="Slide Number Placeholder 5"/>
          <p:cNvSpPr>
            <a:spLocks noGrp="1"/>
          </p:cNvSpPr>
          <p:nvPr>
            <p:ph type="sldNum" sz="quarter" idx="12"/>
          </p:nvPr>
        </p:nvSpPr>
        <p:spPr/>
        <p:txBody>
          <a:bodyPr/>
          <a:lstStyle/>
          <a:p>
            <a:fld id="{74FD6AAA-7C75-FB4B-8EA1-06B22787237D}" type="slidenum">
              <a:rPr lang="en-US" smtClean="0"/>
              <a:t>14</a:t>
            </a:fld>
            <a:endParaRPr lang="en-US"/>
          </a:p>
        </p:txBody>
      </p:sp>
    </p:spTree>
    <p:extLst>
      <p:ext uri="{BB962C8B-B14F-4D97-AF65-F5344CB8AC3E}">
        <p14:creationId xmlns:p14="http://schemas.microsoft.com/office/powerpoint/2010/main" val="17592225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15</a:t>
            </a:fld>
            <a:endParaRPr lang="en-US"/>
          </a:p>
        </p:txBody>
      </p:sp>
      <p:grpSp>
        <p:nvGrpSpPr>
          <p:cNvPr id="5" name="Group 4"/>
          <p:cNvGrpSpPr/>
          <p:nvPr/>
        </p:nvGrpSpPr>
        <p:grpSpPr>
          <a:xfrm>
            <a:off x="1854057" y="1328269"/>
            <a:ext cx="8483885" cy="5255093"/>
            <a:chOff x="2702942" y="2320232"/>
            <a:chExt cx="7024527" cy="3666381"/>
          </a:xfrm>
        </p:grpSpPr>
        <p:pic>
          <p:nvPicPr>
            <p:cNvPr id="6" name="Picture 5"/>
            <p:cNvPicPr>
              <a:picLocks noChangeAspect="1"/>
            </p:cNvPicPr>
            <p:nvPr/>
          </p:nvPicPr>
          <p:blipFill>
            <a:blip r:embed="rId2"/>
            <a:stretch>
              <a:fillRect/>
            </a:stretch>
          </p:blipFill>
          <p:spPr>
            <a:xfrm>
              <a:off x="2702942" y="2320232"/>
              <a:ext cx="6724650" cy="3295650"/>
            </a:xfrm>
            <a:prstGeom prst="rect">
              <a:avLst/>
            </a:prstGeom>
          </p:spPr>
        </p:pic>
        <p:sp>
          <p:nvSpPr>
            <p:cNvPr id="7" name="Rectangle 6"/>
            <p:cNvSpPr/>
            <p:nvPr/>
          </p:nvSpPr>
          <p:spPr>
            <a:xfrm>
              <a:off x="7919184" y="5686531"/>
              <a:ext cx="1494448" cy="300082"/>
            </a:xfrm>
            <a:prstGeom prst="rect">
              <a:avLst/>
            </a:prstGeom>
          </p:spPr>
          <p:txBody>
            <a:bodyPr wrap="none">
              <a:spAutoFit/>
            </a:bodyPr>
            <a:lstStyle/>
            <a:p>
              <a:r>
                <a:rPr lang="en-US" sz="1350" dirty="0">
                  <a:solidFill>
                    <a:srgbClr val="7F7F7F"/>
                  </a:solidFill>
                </a:rPr>
                <a:t>(</a:t>
              </a:r>
              <a:r>
                <a:rPr lang="en-US" sz="1350" dirty="0" err="1">
                  <a:solidFill>
                    <a:srgbClr val="7F7F7F"/>
                  </a:solidFill>
                </a:rPr>
                <a:t>Goodfellow</a:t>
              </a:r>
              <a:r>
                <a:rPr lang="en-US" sz="1350" dirty="0">
                  <a:solidFill>
                    <a:srgbClr val="7F7F7F"/>
                  </a:solidFill>
                </a:rPr>
                <a:t> 2016)</a:t>
              </a:r>
            </a:p>
          </p:txBody>
        </p:sp>
        <p:sp>
          <p:nvSpPr>
            <p:cNvPr id="8" name="TextBox 7"/>
            <p:cNvSpPr txBox="1"/>
            <p:nvPr/>
          </p:nvSpPr>
          <p:spPr>
            <a:xfrm>
              <a:off x="4320289" y="3732221"/>
              <a:ext cx="1779082" cy="369332"/>
            </a:xfrm>
            <a:prstGeom prst="rect">
              <a:avLst/>
            </a:prstGeom>
            <a:noFill/>
          </p:spPr>
          <p:txBody>
            <a:bodyPr wrap="square" rtlCol="0">
              <a:spAutoFit/>
            </a:bodyPr>
            <a:lstStyle/>
            <a:p>
              <a:pPr algn="ctr"/>
              <a:r>
                <a:rPr lang="en-US" b="1" dirty="0"/>
                <a:t>Perceptron</a:t>
              </a:r>
              <a:endParaRPr lang="en-US" sz="1350" b="1" dirty="0"/>
            </a:p>
          </p:txBody>
        </p:sp>
        <p:cxnSp>
          <p:nvCxnSpPr>
            <p:cNvPr id="9" name="Straight Arrow Connector 8"/>
            <p:cNvCxnSpPr/>
            <p:nvPr/>
          </p:nvCxnSpPr>
          <p:spPr>
            <a:xfrm>
              <a:off x="5164904" y="4078469"/>
              <a:ext cx="143764" cy="46233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5872230" y="3247473"/>
              <a:ext cx="1779082" cy="646331"/>
            </a:xfrm>
            <a:prstGeom prst="rect">
              <a:avLst/>
            </a:prstGeom>
            <a:noFill/>
          </p:spPr>
          <p:txBody>
            <a:bodyPr wrap="square" rtlCol="0">
              <a:spAutoFit/>
            </a:bodyPr>
            <a:lstStyle/>
            <a:p>
              <a:pPr algn="ctr"/>
              <a:r>
                <a:rPr lang="en-US" b="1" dirty="0"/>
                <a:t>Distributed</a:t>
              </a:r>
            </a:p>
            <a:p>
              <a:pPr algn="ctr"/>
              <a:r>
                <a:rPr lang="en-US" b="1" dirty="0"/>
                <a:t>Representation</a:t>
              </a:r>
              <a:endParaRPr lang="en-US" sz="1350" b="1" dirty="0"/>
            </a:p>
          </p:txBody>
        </p:sp>
        <p:cxnSp>
          <p:nvCxnSpPr>
            <p:cNvPr id="11" name="Straight Arrow Connector 10"/>
            <p:cNvCxnSpPr/>
            <p:nvPr/>
          </p:nvCxnSpPr>
          <p:spPr>
            <a:xfrm>
              <a:off x="7345814" y="3905346"/>
              <a:ext cx="143764" cy="63546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7403019" y="3602906"/>
              <a:ext cx="1779082" cy="369332"/>
            </a:xfrm>
            <a:prstGeom prst="rect">
              <a:avLst/>
            </a:prstGeom>
            <a:noFill/>
          </p:spPr>
          <p:txBody>
            <a:bodyPr wrap="square" rtlCol="0">
              <a:spAutoFit/>
            </a:bodyPr>
            <a:lstStyle/>
            <a:p>
              <a:pPr algn="ctr"/>
              <a:r>
                <a:rPr lang="en-US" b="1" dirty="0" err="1"/>
                <a:t>Backprop</a:t>
              </a:r>
              <a:endParaRPr lang="en-US" sz="1350" b="1" dirty="0"/>
            </a:p>
          </p:txBody>
        </p:sp>
        <p:cxnSp>
          <p:nvCxnSpPr>
            <p:cNvPr id="13" name="Straight Arrow Connector 12"/>
            <p:cNvCxnSpPr/>
            <p:nvPr/>
          </p:nvCxnSpPr>
          <p:spPr>
            <a:xfrm flipH="1">
              <a:off x="7561459" y="3949156"/>
              <a:ext cx="357727" cy="5916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7948387" y="2565633"/>
              <a:ext cx="1779082" cy="369332"/>
            </a:xfrm>
            <a:prstGeom prst="rect">
              <a:avLst/>
            </a:prstGeom>
            <a:noFill/>
          </p:spPr>
          <p:txBody>
            <a:bodyPr wrap="square" rtlCol="0">
              <a:spAutoFit/>
            </a:bodyPr>
            <a:lstStyle/>
            <a:p>
              <a:pPr algn="ctr"/>
              <a:r>
                <a:rPr lang="en-US" b="1" dirty="0"/>
                <a:t>LSTM</a:t>
              </a:r>
              <a:endParaRPr lang="en-US" sz="1350" b="1" dirty="0"/>
            </a:p>
          </p:txBody>
        </p:sp>
        <p:cxnSp>
          <p:nvCxnSpPr>
            <p:cNvPr id="15" name="Straight Arrow Connector 14"/>
            <p:cNvCxnSpPr/>
            <p:nvPr/>
          </p:nvCxnSpPr>
          <p:spPr>
            <a:xfrm flipH="1">
              <a:off x="8468972" y="2797856"/>
              <a:ext cx="146273" cy="1872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6" name="TextBox 15"/>
            <p:cNvSpPr txBox="1"/>
            <p:nvPr/>
          </p:nvSpPr>
          <p:spPr>
            <a:xfrm>
              <a:off x="5476880" y="4194557"/>
              <a:ext cx="1485077" cy="369332"/>
            </a:xfrm>
            <a:prstGeom prst="rect">
              <a:avLst/>
            </a:prstGeom>
            <a:noFill/>
          </p:spPr>
          <p:txBody>
            <a:bodyPr wrap="square" rtlCol="0">
              <a:spAutoFit/>
            </a:bodyPr>
            <a:lstStyle/>
            <a:p>
              <a:pPr algn="ctr"/>
              <a:r>
                <a:rPr lang="en-US" b="1" dirty="0"/>
                <a:t>ADALINE</a:t>
              </a:r>
              <a:endParaRPr lang="en-US" sz="1350" b="1" dirty="0"/>
            </a:p>
          </p:txBody>
        </p:sp>
        <p:cxnSp>
          <p:nvCxnSpPr>
            <p:cNvPr id="17" name="Straight Arrow Connector 16"/>
            <p:cNvCxnSpPr/>
            <p:nvPr/>
          </p:nvCxnSpPr>
          <p:spPr>
            <a:xfrm flipH="1">
              <a:off x="5476879" y="4540807"/>
              <a:ext cx="251588" cy="28749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113243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16</a:t>
            </a:fld>
            <a:endParaRPr lang="en-US"/>
          </a:p>
        </p:txBody>
      </p:sp>
      <p:grpSp>
        <p:nvGrpSpPr>
          <p:cNvPr id="18" name="Group 17"/>
          <p:cNvGrpSpPr/>
          <p:nvPr/>
        </p:nvGrpSpPr>
        <p:grpSpPr>
          <a:xfrm>
            <a:off x="1779030" y="1177758"/>
            <a:ext cx="8633939" cy="5255092"/>
            <a:chOff x="2667000" y="2115216"/>
            <a:chExt cx="7064219" cy="3871396"/>
          </a:xfrm>
        </p:grpSpPr>
        <p:pic>
          <p:nvPicPr>
            <p:cNvPr id="19" name="Picture 18"/>
            <p:cNvPicPr>
              <a:picLocks noChangeAspect="1"/>
            </p:cNvPicPr>
            <p:nvPr/>
          </p:nvPicPr>
          <p:blipFill>
            <a:blip r:embed="rId2"/>
            <a:stretch>
              <a:fillRect/>
            </a:stretch>
          </p:blipFill>
          <p:spPr>
            <a:xfrm>
              <a:off x="2667000" y="2115216"/>
              <a:ext cx="6858000" cy="3221621"/>
            </a:xfrm>
            <a:prstGeom prst="rect">
              <a:avLst/>
            </a:prstGeom>
          </p:spPr>
        </p:pic>
        <p:sp>
          <p:nvSpPr>
            <p:cNvPr id="20" name="Rectangle 19"/>
            <p:cNvSpPr/>
            <p:nvPr/>
          </p:nvSpPr>
          <p:spPr>
            <a:xfrm>
              <a:off x="7716717" y="5686530"/>
              <a:ext cx="2014502" cy="300082"/>
            </a:xfrm>
            <a:prstGeom prst="rect">
              <a:avLst/>
            </a:prstGeom>
          </p:spPr>
          <p:txBody>
            <a:bodyPr wrap="square">
              <a:spAutoFit/>
            </a:bodyPr>
            <a:lstStyle/>
            <a:p>
              <a:r>
                <a:rPr lang="en-US" sz="1350" dirty="0" err="1">
                  <a:solidFill>
                    <a:schemeClr val="bg1">
                      <a:lumMod val="65000"/>
                    </a:schemeClr>
                  </a:solidFill>
                </a:rPr>
                <a:t>beamandrew.github.io</a:t>
              </a:r>
              <a:r>
                <a:rPr lang="en-US" sz="1350" dirty="0">
                  <a:solidFill>
                    <a:schemeClr val="bg1">
                      <a:lumMod val="65000"/>
                    </a:schemeClr>
                  </a:solidFill>
                </a:rPr>
                <a:t>/</a:t>
              </a:r>
            </a:p>
          </p:txBody>
        </p:sp>
        <p:sp>
          <p:nvSpPr>
            <p:cNvPr id="21" name="Oval 20"/>
            <p:cNvSpPr/>
            <p:nvPr/>
          </p:nvSpPr>
          <p:spPr>
            <a:xfrm>
              <a:off x="7329239" y="2220831"/>
              <a:ext cx="741947" cy="53139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15812988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17</a:t>
            </a:fld>
            <a:endParaRPr lang="en-US"/>
          </a:p>
        </p:txBody>
      </p:sp>
      <p:grpSp>
        <p:nvGrpSpPr>
          <p:cNvPr id="9" name="Group 8"/>
          <p:cNvGrpSpPr/>
          <p:nvPr/>
        </p:nvGrpSpPr>
        <p:grpSpPr>
          <a:xfrm>
            <a:off x="1591056" y="1329131"/>
            <a:ext cx="9049491" cy="4632757"/>
            <a:chOff x="2667000" y="2114550"/>
            <a:chExt cx="6858000" cy="2627949"/>
          </a:xfrm>
        </p:grpSpPr>
        <p:pic>
          <p:nvPicPr>
            <p:cNvPr id="10" name="Picture 9"/>
            <p:cNvPicPr>
              <a:picLocks noChangeAspect="1"/>
            </p:cNvPicPr>
            <p:nvPr/>
          </p:nvPicPr>
          <p:blipFill>
            <a:blip r:embed="rId2"/>
            <a:stretch>
              <a:fillRect/>
            </a:stretch>
          </p:blipFill>
          <p:spPr>
            <a:xfrm>
              <a:off x="2667000" y="2676526"/>
              <a:ext cx="6858000" cy="2065973"/>
            </a:xfrm>
            <a:prstGeom prst="rect">
              <a:avLst/>
            </a:prstGeom>
          </p:spPr>
        </p:pic>
        <p:sp>
          <p:nvSpPr>
            <p:cNvPr id="11" name="TextBox 10"/>
            <p:cNvSpPr txBox="1"/>
            <p:nvPr/>
          </p:nvSpPr>
          <p:spPr>
            <a:xfrm>
              <a:off x="3009900" y="2114550"/>
              <a:ext cx="6172200" cy="415498"/>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spTree>
    <p:extLst>
      <p:ext uri="{BB962C8B-B14F-4D97-AF65-F5344CB8AC3E}">
        <p14:creationId xmlns:p14="http://schemas.microsoft.com/office/powerpoint/2010/main" val="10954850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18</a:t>
            </a:fld>
            <a:endParaRPr lang="en-US"/>
          </a:p>
        </p:txBody>
      </p:sp>
      <p:sp>
        <p:nvSpPr>
          <p:cNvPr id="16" name="TextBox 15"/>
          <p:cNvSpPr txBox="1"/>
          <p:nvPr/>
        </p:nvSpPr>
        <p:spPr>
          <a:xfrm>
            <a:off x="767215" y="1148791"/>
            <a:ext cx="4432817" cy="523220"/>
          </a:xfrm>
          <a:prstGeom prst="rect">
            <a:avLst/>
          </a:prstGeom>
          <a:noFill/>
        </p:spPr>
        <p:txBody>
          <a:bodyPr wrap="none" rtlCol="0">
            <a:spAutoFit/>
          </a:bodyPr>
          <a:lstStyle/>
          <a:p>
            <a:r>
              <a:rPr lang="en-US" sz="2800" dirty="0" smtClean="0">
                <a:solidFill>
                  <a:schemeClr val="tx1">
                    <a:lumMod val="75000"/>
                    <a:lumOff val="25000"/>
                  </a:schemeClr>
                </a:solidFill>
              </a:rPr>
              <a:t>Start with Logistic Regression</a:t>
            </a:r>
            <a:endParaRPr lang="en-US" sz="2800" dirty="0" smtClean="0">
              <a:solidFill>
                <a:schemeClr val="tx1">
                  <a:lumMod val="75000"/>
                  <a:lumOff val="25000"/>
                </a:schemeClr>
              </a:solidFill>
              <a:latin typeface="Karla" charset="0"/>
              <a:ea typeface="Karla" charset="0"/>
              <a:cs typeface="Karla" charset="0"/>
            </a:endParaRPr>
          </a:p>
        </p:txBody>
      </p:sp>
      <p:grpSp>
        <p:nvGrpSpPr>
          <p:cNvPr id="3" name="Group 2"/>
          <p:cNvGrpSpPr/>
          <p:nvPr/>
        </p:nvGrpSpPr>
        <p:grpSpPr>
          <a:xfrm>
            <a:off x="2140857" y="2883430"/>
            <a:ext cx="7186023" cy="2640311"/>
            <a:chOff x="2738265" y="3150341"/>
            <a:chExt cx="6295687" cy="1964946"/>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8" name="Rectangle 17"/>
                <p:cNvSpPr/>
                <p:nvPr/>
              </p:nvSpPr>
              <p:spPr>
                <a:xfrm>
                  <a:off x="4839342" y="4053633"/>
                  <a:ext cx="41946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smtClean="0">
                    <a:ea typeface="Cambria Math" charset="0"/>
                    <a:cs typeface="Cambria Math" charset="0"/>
                  </a:endParaRPr>
                </a:p>
              </p:txBody>
            </p:sp>
          </mc:Choice>
          <mc:Fallback>
            <p:sp>
              <p:nvSpPr>
                <p:cNvPr id="18" name="Rectangle 17"/>
                <p:cNvSpPr>
                  <a:spLocks noRot="1" noChangeAspect="1" noMove="1" noResize="1" noEditPoints="1" noAdjustHandles="1" noChangeArrowheads="1" noChangeShapeType="1" noTextEdit="1"/>
                </p:cNvSpPr>
                <p:nvPr/>
              </p:nvSpPr>
              <p:spPr>
                <a:xfrm>
                  <a:off x="4839342" y="4053633"/>
                  <a:ext cx="4194610" cy="369332"/>
                </a:xfrm>
                <a:prstGeom prst="rect">
                  <a:avLst/>
                </a:prstGeom>
                <a:blipFill rotWithShape="0">
                  <a:blip r:embed="rId2"/>
                  <a:stretch>
                    <a:fillRect/>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8" name="TextBox 57"/>
                <p:cNvSpPr txBox="1"/>
                <p:nvPr/>
              </p:nvSpPr>
              <p:spPr>
                <a:xfrm>
                  <a:off x="2751208" y="3150341"/>
                  <a:ext cx="27610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p:sp>
              <p:nvSpPr>
                <p:cNvPr id="58" name="TextBox 57"/>
                <p:cNvSpPr txBox="1">
                  <a:spLocks noRot="1" noChangeAspect="1" noMove="1" noResize="1" noEditPoints="1" noAdjustHandles="1" noChangeArrowheads="1" noChangeShapeType="1" noTextEdit="1"/>
                </p:cNvSpPr>
                <p:nvPr/>
              </p:nvSpPr>
              <p:spPr>
                <a:xfrm>
                  <a:off x="2751208" y="3150341"/>
                  <a:ext cx="276101" cy="276999"/>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TextBox 60"/>
                <p:cNvSpPr txBox="1"/>
                <p:nvPr/>
              </p:nvSpPr>
              <p:spPr>
                <a:xfrm>
                  <a:off x="2739364" y="3699221"/>
                  <a:ext cx="28142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p:sp>
              <p:nvSpPr>
                <p:cNvPr id="61" name="TextBox 60"/>
                <p:cNvSpPr txBox="1">
                  <a:spLocks noRot="1" noChangeAspect="1" noMove="1" noResize="1" noEditPoints="1" noAdjustHandles="1" noChangeArrowheads="1" noChangeShapeType="1" noTextEdit="1"/>
                </p:cNvSpPr>
                <p:nvPr/>
              </p:nvSpPr>
              <p:spPr>
                <a:xfrm>
                  <a:off x="2739364" y="3699221"/>
                  <a:ext cx="281423" cy="276999"/>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p:cNvSpPr txBox="1"/>
                <p:nvPr/>
              </p:nvSpPr>
              <p:spPr>
                <a:xfrm>
                  <a:off x="2738265" y="4294525"/>
                  <a:ext cx="28142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p:sp>
              <p:nvSpPr>
                <p:cNvPr id="62" name="TextBox 61"/>
                <p:cNvSpPr txBox="1">
                  <a:spLocks noRot="1" noChangeAspect="1" noMove="1" noResize="1" noEditPoints="1" noAdjustHandles="1" noChangeArrowheads="1" noChangeShapeType="1" noTextEdit="1"/>
                </p:cNvSpPr>
                <p:nvPr/>
              </p:nvSpPr>
              <p:spPr>
                <a:xfrm>
                  <a:off x="2738265" y="4294525"/>
                  <a:ext cx="281423" cy="276999"/>
                </a:xfrm>
                <a:prstGeom prst="rect">
                  <a:avLst/>
                </a:prstGeom>
                <a:blipFill rotWithShape="0">
                  <a:blip r:embed="rId5"/>
                  <a:stretch>
                    <a:fillRect l="-1887" r="-18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p:cNvSpPr txBox="1"/>
                <p:nvPr/>
              </p:nvSpPr>
              <p:spPr>
                <a:xfrm>
                  <a:off x="2745886" y="4838288"/>
                  <a:ext cx="28142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p:sp>
              <p:nvSpPr>
                <p:cNvPr id="63" name="TextBox 62"/>
                <p:cNvSpPr txBox="1">
                  <a:spLocks noRot="1" noChangeAspect="1" noMove="1" noResize="1" noEditPoints="1" noAdjustHandles="1" noChangeArrowheads="1" noChangeShapeType="1" noTextEdit="1"/>
                </p:cNvSpPr>
                <p:nvPr/>
              </p:nvSpPr>
              <p:spPr>
                <a:xfrm>
                  <a:off x="2745886" y="4838288"/>
                  <a:ext cx="281423" cy="276999"/>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5" name="Group 4"/>
          <p:cNvGrpSpPr/>
          <p:nvPr/>
        </p:nvGrpSpPr>
        <p:grpSpPr>
          <a:xfrm>
            <a:off x="5536048" y="2213599"/>
            <a:ext cx="1557349" cy="1848826"/>
            <a:chOff x="5536048" y="2213599"/>
            <a:chExt cx="1557349" cy="1848826"/>
          </a:xfrm>
        </p:grpSpPr>
        <mc:AlternateContent xmlns:mc="http://schemas.openxmlformats.org/markup-compatibility/2006">
          <mc:Choice xmlns:a14="http://schemas.microsoft.com/office/drawing/2010/main" Requires="a14">
            <p:sp>
              <p:nvSpPr>
                <p:cNvPr id="60" name="TextBox 59"/>
                <p:cNvSpPr txBox="1"/>
                <p:nvPr/>
              </p:nvSpPr>
              <p:spPr>
                <a:xfrm>
                  <a:off x="5536048" y="2213599"/>
                  <a:ext cx="1557349" cy="52501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𝜎</m:t>
                        </m:r>
                        <m:d>
                          <m:dPr>
                            <m:ctrlPr>
                              <a:rPr lang="en-US" b="0" i="1" smtClean="0">
                                <a:latin typeface="Cambria Math" charset="0"/>
                              </a:rPr>
                            </m:ctrlPr>
                          </m:dPr>
                          <m:e>
                            <m:r>
                              <a:rPr lang="en-US" b="0" i="1" smtClean="0">
                                <a:latin typeface="Cambria Math" charset="0"/>
                              </a:rPr>
                              <m:t>𝑧</m:t>
                            </m:r>
                          </m:e>
                        </m:d>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r>
                                  <a:rPr lang="en-US" b="0" i="1" smtClean="0">
                                    <a:latin typeface="Cambria Math" charset="0"/>
                                  </a:rPr>
                                  <m:t>𝑧</m:t>
                                </m:r>
                              </m:sup>
                            </m:sSup>
                          </m:den>
                        </m:f>
                      </m:oMath>
                    </m:oMathPara>
                  </a14:m>
                  <a:endParaRPr lang="en-US" dirty="0"/>
                </a:p>
              </p:txBody>
            </p:sp>
          </mc:Choice>
          <mc:Fallback>
            <p:sp>
              <p:nvSpPr>
                <p:cNvPr id="60" name="TextBox 59"/>
                <p:cNvSpPr txBox="1">
                  <a:spLocks noRot="1" noChangeAspect="1" noMove="1" noResize="1" noEditPoints="1" noAdjustHandles="1" noChangeArrowheads="1" noChangeShapeType="1" noTextEdit="1"/>
                </p:cNvSpPr>
                <p:nvPr/>
              </p:nvSpPr>
              <p:spPr>
                <a:xfrm>
                  <a:off x="5536048" y="2213599"/>
                  <a:ext cx="1557349" cy="525016"/>
                </a:xfrm>
                <a:prstGeom prst="rect">
                  <a:avLst/>
                </a:prstGeom>
                <a:blipFill rotWithShape="0">
                  <a:blip r:embed="rId7"/>
                  <a:stretch>
                    <a:fillRect/>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6254496" y="4439230"/>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smtClean="0">
                  <a:latin typeface="Karla" charset="0"/>
                  <a:ea typeface="Karla" charset="0"/>
                  <a:cs typeface="Karla" charset="0"/>
                </a:rPr>
                <a:t>Coefficients or </a:t>
              </a:r>
              <a:r>
                <a:rPr lang="en-US" sz="2400" b="1" dirty="0" smtClean="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405140" y="4508736"/>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smtClean="0">
                  <a:latin typeface="Karla" charset="0"/>
                  <a:ea typeface="Karla" charset="0"/>
                  <a:cs typeface="Karla" charset="0"/>
                </a:rPr>
                <a:t>Intercept or </a:t>
              </a:r>
              <a:r>
                <a:rPr lang="en-US" sz="2400" b="1" dirty="0" smtClean="0">
                  <a:solidFill>
                    <a:srgbClr val="C00000"/>
                  </a:solidFill>
                  <a:latin typeface="Karla" charset="0"/>
                  <a:ea typeface="Karla" charset="0"/>
                  <a:cs typeface="Karla" charset="0"/>
                </a:rPr>
                <a:t>Bias</a:t>
              </a:r>
            </a:p>
          </p:txBody>
        </p:sp>
      </p:grpSp>
    </p:spTree>
    <p:extLst>
      <p:ext uri="{BB962C8B-B14F-4D97-AF65-F5344CB8AC3E}">
        <p14:creationId xmlns:p14="http://schemas.microsoft.com/office/powerpoint/2010/main" val="156458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19</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rPr>
              <a:t>Start with all randomly selected weights. Most likely it will perform horribly.</a:t>
            </a:r>
          </a:p>
          <a:p>
            <a:r>
              <a:rPr lang="en-US" sz="2400" dirty="0" smtClean="0">
                <a:solidFill>
                  <a:schemeClr val="tx1">
                    <a:lumMod val="75000"/>
                    <a:lumOff val="25000"/>
                  </a:schemeClr>
                </a:solidFill>
              </a:rPr>
              <a:t>For example, in our heart data, the model will be giving us the wrong answer. </a:t>
            </a:r>
            <a:endParaRPr lang="en-US" sz="2400" dirty="0" smtClean="0">
              <a:solidFill>
                <a:schemeClr val="tx1">
                  <a:lumMod val="75000"/>
                  <a:lumOff val="25000"/>
                </a:schemeClr>
              </a:solidFill>
              <a:latin typeface="Karla" charset="0"/>
              <a:ea typeface="Karla" charset="0"/>
              <a:cs typeface="Karla" charset="0"/>
            </a:endParaRP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smtClean="0">
                    <a:ea typeface="Cambria Math" charset="0"/>
                    <a:cs typeface="Cambria Math" charset="0"/>
                  </a:endParaRPr>
                </a:p>
              </p:txBody>
            </p:sp>
          </mc:Choice>
          <mc:Fallback>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=200</m:t>
                        </m:r>
                      </m:oMath>
                    </m:oMathPara>
                  </a14:m>
                  <a:endParaRPr lang="en-US" dirty="0"/>
                </a:p>
              </p:txBody>
            </p:sp>
          </mc:Choice>
          <mc:Fallback>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TextBox 60"/>
                <p:cNvSpPr txBox="1"/>
                <p:nvPr/>
              </p:nvSpPr>
              <p:spPr>
                <a:xfrm>
                  <a:off x="2055806" y="3810388"/>
                  <a:ext cx="890610" cy="2061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=52</m:t>
                        </m:r>
                      </m:oMath>
                    </m:oMathPara>
                  </a14:m>
                  <a:endParaRPr lang="en-US" dirty="0"/>
                </a:p>
              </p:txBody>
            </p:sp>
          </mc:Choice>
          <mc:Fallback>
            <p:sp>
              <p:nvSpPr>
                <p:cNvPr id="61" name="TextBox 60"/>
                <p:cNvSpPr txBox="1">
                  <a:spLocks noRot="1" noChangeAspect="1" noMove="1" noResize="1" noEditPoints="1" noAdjustHandles="1" noChangeArrowheads="1" noChangeShapeType="1" noTextEdit="1"/>
                </p:cNvSpPr>
                <p:nvPr/>
              </p:nvSpPr>
              <p:spPr>
                <a:xfrm>
                  <a:off x="2055806" y="3810388"/>
                  <a:ext cx="890610"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mc:Choice xmlns:a14="http://schemas.microsoft.com/office/drawing/2010/main"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y=No</a:t>
            </a:r>
            <a:endParaRPr lang="en-US" sz="2000" i="1" dirty="0">
              <a:solidFill>
                <a:schemeClr val="tx1">
                  <a:lumMod val="75000"/>
                  <a:lumOff val="25000"/>
                </a:schemeClr>
              </a:solidFill>
            </a:endParaRPr>
          </a:p>
        </p:txBody>
      </p:sp>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Tree>
    <p:extLst>
      <p:ext uri="{BB962C8B-B14F-4D97-AF65-F5344CB8AC3E}">
        <p14:creationId xmlns:p14="http://schemas.microsoft.com/office/powerpoint/2010/main" val="140886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514350" indent="-514350">
              <a:spcAft>
                <a:spcPts val="1200"/>
              </a:spcAft>
              <a:buFont typeface="+mj-lt"/>
              <a:buAutoNum type="arabicPeriod"/>
            </a:pPr>
            <a:r>
              <a:rPr lang="en-US" dirty="0" smtClean="0"/>
              <a:t>Introduction to Neural Networks (very basic)</a:t>
            </a:r>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20</a:t>
            </a:fld>
            <a:endParaRPr lang="en-US"/>
          </a:p>
        </p:txBody>
      </p:sp>
      <p:sp>
        <p:nvSpPr>
          <p:cNvPr id="16" name="TextBox 15"/>
          <p:cNvSpPr txBox="1"/>
          <p:nvPr/>
        </p:nvSpPr>
        <p:spPr>
          <a:xfrm>
            <a:off x="719176" y="1212259"/>
            <a:ext cx="10643768" cy="830997"/>
          </a:xfrm>
          <a:prstGeom prst="rect">
            <a:avLst/>
          </a:prstGeom>
          <a:noFill/>
        </p:spPr>
        <p:txBody>
          <a:bodyPr wrap="square" rtlCol="0">
            <a:spAutoFit/>
          </a:bodyPr>
          <a:lstStyle/>
          <a:p>
            <a:r>
              <a:rPr lang="en-US" sz="2400" dirty="0" smtClean="0">
                <a:solidFill>
                  <a:schemeClr val="tx1">
                    <a:lumMod val="75000"/>
                    <a:lumOff val="25000"/>
                  </a:schemeClr>
                </a:solidFill>
              </a:rPr>
              <a:t>Start with all randomly selected weights. Most likely it will perform horribly.</a:t>
            </a:r>
          </a:p>
          <a:p>
            <a:r>
              <a:rPr lang="en-US" sz="2400" dirty="0" smtClean="0">
                <a:solidFill>
                  <a:schemeClr val="tx1">
                    <a:lumMod val="75000"/>
                    <a:lumOff val="25000"/>
                  </a:schemeClr>
                </a:solidFill>
              </a:rPr>
              <a:t>For example, in our heart data, the model will be giving us the wrong answer. </a:t>
            </a:r>
            <a:endParaRPr lang="en-US" sz="2400" dirty="0" smtClean="0">
              <a:solidFill>
                <a:schemeClr val="tx1">
                  <a:lumMod val="75000"/>
                  <a:lumOff val="25000"/>
                </a:schemeClr>
              </a:solidFill>
              <a:latin typeface="Karla" charset="0"/>
              <a:ea typeface="Karla" charset="0"/>
              <a:cs typeface="Karla" charset="0"/>
            </a:endParaRP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smtClean="0">
                    <a:ea typeface="Cambria Math" charset="0"/>
                    <a:cs typeface="Cambria Math" charset="0"/>
                  </a:endParaRPr>
                </a:p>
              </p:txBody>
            </p:sp>
          </mc:Choice>
          <mc:Fallback>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mc:Choice xmlns:a14="http://schemas.microsoft.com/office/drawing/2010/main"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=142</m:t>
                      </m:r>
                    </m:oMath>
                  </m:oMathPara>
                </a14:m>
                <a:endParaRPr lang="en-US" dirty="0"/>
              </a:p>
            </p:txBody>
          </p:sp>
        </mc:Choice>
        <mc:Fallback>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y=No</a:t>
            </a:r>
            <a:endParaRPr lang="en-US" sz="2000" i="1" dirty="0">
              <a:solidFill>
                <a:schemeClr val="tx1">
                  <a:lumMod val="75000"/>
                  <a:lumOff val="25000"/>
                </a:schemeClr>
              </a:solidFill>
            </a:endParaRP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chemeClr val="tx1">
                    <a:lumMod val="75000"/>
                    <a:lumOff val="25000"/>
                  </a:schemeClr>
                </a:solidFill>
              </a:rPr>
              <a:t>Good </a:t>
            </a:r>
            <a:r>
              <a:rPr lang="en-US" sz="2400" dirty="0" smtClean="0">
                <a:solidFill>
                  <a:schemeClr val="tx1">
                    <a:lumMod val="75000"/>
                    <a:lumOff val="25000"/>
                  </a:schemeClr>
                </a:solidFill>
              </a:rPr>
              <a:t>Computer</a:t>
            </a:r>
            <a:endParaRPr lang="en-US" sz="2400" dirty="0">
              <a:solidFill>
                <a:schemeClr val="tx1">
                  <a:lumMod val="75000"/>
                  <a:lumOff val="25000"/>
                </a:schemeClr>
              </a:solidFill>
            </a:endParaRPr>
          </a:p>
        </p:txBody>
      </p:sp>
    </p:spTree>
    <p:extLst>
      <p:ext uri="{BB962C8B-B14F-4D97-AF65-F5344CB8AC3E}">
        <p14:creationId xmlns:p14="http://schemas.microsoft.com/office/powerpoint/2010/main" val="114664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smtClean="0">
                <a:solidFill>
                  <a:schemeClr val="tx1">
                    <a:lumMod val="75000"/>
                    <a:lumOff val="25000"/>
                  </a:schemeClr>
                </a:solidFill>
              </a:rPr>
              <a:t>Loss Function: </a:t>
            </a:r>
            <a:r>
              <a:rPr lang="en-US" sz="2400" dirty="0" smtClean="0">
                <a:solidFill>
                  <a:schemeClr val="tx1">
                    <a:lumMod val="75000"/>
                    <a:lumOff val="25000"/>
                  </a:schemeClr>
                </a:solidFill>
              </a:rPr>
              <a:t>Takes all of these results and averages them and tells us how bad or good th</a:t>
            </a:r>
            <a:r>
              <a:rPr lang="en-US" sz="2400" dirty="0" smtClean="0">
                <a:solidFill>
                  <a:schemeClr val="tx1">
                    <a:lumMod val="75000"/>
                    <a:lumOff val="25000"/>
                  </a:schemeClr>
                </a:solidFill>
              </a:rPr>
              <a:t>e computer or those weights  are. </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Telling the computer how </a:t>
            </a:r>
            <a:r>
              <a:rPr lang="en-US" sz="2400" b="1" dirty="0" smtClean="0">
                <a:solidFill>
                  <a:srgbClr val="FF0000"/>
                </a:solidFill>
                <a:latin typeface="Karla" charset="0"/>
                <a:ea typeface="Karla" charset="0"/>
                <a:cs typeface="Karla" charset="0"/>
              </a:rPr>
              <a:t>bad</a:t>
            </a:r>
            <a:r>
              <a:rPr lang="en-US" sz="2400" dirty="0" smtClean="0">
                <a:solidFill>
                  <a:schemeClr val="tx1">
                    <a:lumMod val="75000"/>
                    <a:lumOff val="25000"/>
                  </a:schemeClr>
                </a:solidFill>
                <a:latin typeface="Karla" charset="0"/>
                <a:ea typeface="Karla" charset="0"/>
                <a:cs typeface="Karla" charset="0"/>
              </a:rPr>
              <a:t> or </a:t>
            </a:r>
            <a:r>
              <a:rPr lang="en-US" sz="2400" b="1" dirty="0" smtClean="0">
                <a:solidFill>
                  <a:srgbClr val="00B050"/>
                </a:solidFill>
                <a:latin typeface="Karla" charset="0"/>
                <a:ea typeface="Karla" charset="0"/>
                <a:cs typeface="Karla" charset="0"/>
              </a:rPr>
              <a:t>good</a:t>
            </a:r>
            <a:r>
              <a:rPr lang="en-US" sz="2400" dirty="0" smtClean="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mc:Choice xmlns:a14="http://schemas.microsoft.com/office/drawing/2010/main"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smtClean="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Karla" charset="0"/>
                        <a:ea typeface="Karla" charset="0"/>
                        <a:cs typeface="Karla" charset="0"/>
                      </a:rPr>
                      <m:t>ℒ</m:t>
                    </m:r>
                    <m:d>
                      <m:dPr>
                        <m:ctrlPr>
                          <a:rPr lang="en-US" sz="2400" b="0" i="1" smtClean="0">
                            <a:latin typeface="Karla" charset="0"/>
                            <a:ea typeface="Karla" charset="0"/>
                            <a:cs typeface="Karla" charset="0"/>
                          </a:rPr>
                        </m:ctrlPr>
                      </m:dPr>
                      <m:e>
                        <m:sSub>
                          <m:sSubPr>
                            <m:ctrlPr>
                              <a:rPr lang="en-US" sz="2400" b="0" i="1" smtClean="0">
                                <a:latin typeface="Karla" charset="0"/>
                                <a:ea typeface="Karla" charset="0"/>
                                <a:cs typeface="Karla" charset="0"/>
                              </a:rPr>
                            </m:ctrlPr>
                          </m:sSubPr>
                          <m:e>
                            <m:r>
                              <a:rPr lang="en-US" sz="2400" b="0" i="1" smtClean="0">
                                <a:latin typeface="Karla" charset="0"/>
                                <a:ea typeface="Karla" charset="0"/>
                                <a:cs typeface="Karla" charset="0"/>
                              </a:rPr>
                              <m:t>𝑤</m:t>
                            </m:r>
                          </m:e>
                          <m:sub>
                            <m:r>
                              <a:rPr lang="en-US" sz="2400" b="0" i="1" smtClean="0">
                                <a:latin typeface="Karla" charset="0"/>
                                <a:ea typeface="Karla" charset="0"/>
                                <a:cs typeface="Karla" charset="0"/>
                              </a:rPr>
                              <m:t>1</m:t>
                            </m:r>
                          </m:sub>
                        </m:sSub>
                        <m:r>
                          <a:rPr lang="en-US" sz="2400" b="0" i="1" smtClean="0">
                            <a:latin typeface="Karla" charset="0"/>
                            <a:ea typeface="Karla" charset="0"/>
                            <a:cs typeface="Karla" charset="0"/>
                          </a:rPr>
                          <m:t>,</m:t>
                        </m:r>
                        <m:sSub>
                          <m:sSubPr>
                            <m:ctrlPr>
                              <a:rPr lang="en-US" sz="2400" b="0" i="1" smtClean="0">
                                <a:latin typeface="Karla" charset="0"/>
                                <a:ea typeface="Karla" charset="0"/>
                                <a:cs typeface="Karla" charset="0"/>
                              </a:rPr>
                            </m:ctrlPr>
                          </m:sSubPr>
                          <m:e>
                            <m:r>
                              <a:rPr lang="en-US" sz="2400" b="0" i="1" smtClean="0">
                                <a:latin typeface="Karla" charset="0"/>
                                <a:ea typeface="Karla" charset="0"/>
                                <a:cs typeface="Karla" charset="0"/>
                              </a:rPr>
                              <m:t>𝑤</m:t>
                            </m:r>
                          </m:e>
                          <m:sub>
                            <m:r>
                              <a:rPr lang="en-US" sz="2400" b="0" i="1" smtClean="0">
                                <a:latin typeface="Karla" charset="0"/>
                                <a:ea typeface="Karla" charset="0"/>
                                <a:cs typeface="Karla" charset="0"/>
                              </a:rPr>
                              <m:t>2</m:t>
                            </m:r>
                          </m:sub>
                        </m:sSub>
                        <m:r>
                          <a:rPr lang="en-US" sz="2400" b="0" i="1" smtClean="0">
                            <a:latin typeface="Karla" charset="0"/>
                            <a:ea typeface="Karla" charset="0"/>
                            <a:cs typeface="Karla" charset="0"/>
                          </a:rPr>
                          <m:t>,</m:t>
                        </m:r>
                        <m:sSub>
                          <m:sSubPr>
                            <m:ctrlPr>
                              <a:rPr lang="en-US" sz="2400" b="0" i="1" smtClean="0">
                                <a:latin typeface="Karla" charset="0"/>
                                <a:ea typeface="Karla" charset="0"/>
                                <a:cs typeface="Karla" charset="0"/>
                              </a:rPr>
                            </m:ctrlPr>
                          </m:sSubPr>
                          <m:e>
                            <m:r>
                              <a:rPr lang="en-US" sz="2400" b="0" i="1" smtClean="0">
                                <a:latin typeface="Karla" charset="0"/>
                                <a:ea typeface="Karla" charset="0"/>
                                <a:cs typeface="Karla" charset="0"/>
                              </a:rPr>
                              <m:t>𝑤</m:t>
                            </m:r>
                          </m:e>
                          <m:sub>
                            <m:r>
                              <a:rPr lang="en-US" sz="2400" b="0" i="1" smtClean="0">
                                <a:latin typeface="Karla" charset="0"/>
                                <a:ea typeface="Karla" charset="0"/>
                                <a:cs typeface="Karla" charset="0"/>
                              </a:rPr>
                              <m:t>3</m:t>
                            </m:r>
                          </m:sub>
                        </m:sSub>
                        <m:r>
                          <a:rPr lang="en-US" sz="2400" b="0" i="1" smtClean="0">
                            <a:latin typeface="Karla" charset="0"/>
                            <a:ea typeface="Karla" charset="0"/>
                            <a:cs typeface="Karla" charset="0"/>
                          </a:rPr>
                          <m:t>,</m:t>
                        </m:r>
                        <m:sSub>
                          <m:sSubPr>
                            <m:ctrlPr>
                              <a:rPr lang="en-US" sz="2400" b="0" i="1" smtClean="0">
                                <a:latin typeface="Karla" charset="0"/>
                                <a:ea typeface="Karla" charset="0"/>
                                <a:cs typeface="Karla" charset="0"/>
                              </a:rPr>
                            </m:ctrlPr>
                          </m:sSubPr>
                          <m:e>
                            <m:r>
                              <a:rPr lang="en-US" sz="2400" b="0" i="1" smtClean="0">
                                <a:latin typeface="Karla" charset="0"/>
                                <a:ea typeface="Karla" charset="0"/>
                                <a:cs typeface="Karla" charset="0"/>
                              </a:rPr>
                              <m:t>𝑤</m:t>
                            </m:r>
                          </m:e>
                          <m:sub>
                            <m:r>
                              <a:rPr lang="en-US" sz="2400" b="0" i="1" smtClean="0">
                                <a:latin typeface="Karla" charset="0"/>
                                <a:ea typeface="Karla" charset="0"/>
                                <a:cs typeface="Karla" charset="0"/>
                              </a:rPr>
                              <m:t>4</m:t>
                            </m:r>
                          </m:sub>
                        </m:sSub>
                      </m:e>
                    </m:d>
                  </m:oMath>
                </a14:m>
                <a:endParaRPr lang="en-US" sz="2400" b="0" dirty="0" smtClean="0">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66892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5886" y="599033"/>
            <a:ext cx="5181121" cy="3454081"/>
          </a:xfrm>
        </p:spPr>
      </p:pic>
      <p:sp>
        <p:nvSpPr>
          <p:cNvPr id="4" name="Slide Number Placeholder 3"/>
          <p:cNvSpPr>
            <a:spLocks noGrp="1"/>
          </p:cNvSpPr>
          <p:nvPr>
            <p:ph type="sldNum" sz="quarter" idx="12"/>
          </p:nvPr>
        </p:nvSpPr>
        <p:spPr/>
        <p:txBody>
          <a:bodyPr/>
          <a:lstStyle/>
          <a:p>
            <a:fld id="{74FD6AAA-7C75-FB4B-8EA1-06B22787237D}" type="slidenum">
              <a:rPr lang="en-US" smtClean="0"/>
              <a:t>22</a:t>
            </a:fld>
            <a:endParaRPr lang="en-US"/>
          </a:p>
        </p:txBody>
      </p:sp>
      <mc:AlternateContent xmlns:mc="http://schemas.openxmlformats.org/markup-compatibility/2006">
        <mc:Choice xmlns:a14="http://schemas.microsoft.com/office/drawing/2010/main" Requires="a14">
          <p:sp>
            <p:nvSpPr>
              <p:cNvPr id="8" name="Rectangle 7"/>
              <p:cNvSpPr/>
              <p:nvPr/>
            </p:nvSpPr>
            <p:spPr>
              <a:xfrm>
                <a:off x="731520" y="3931948"/>
                <a:ext cx="10582656" cy="2308324"/>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Karla" charset="0"/>
                            <a:ea typeface="Karla" charset="0"/>
                            <a:cs typeface="Karla" charset="0"/>
                          </a:rPr>
                        </m:ctrlPr>
                      </m:dPr>
                      <m:e>
                        <m:r>
                          <a:rPr lang="en-US" sz="2400" b="0" i="1" smtClean="0">
                            <a:solidFill>
                              <a:schemeClr val="tx1">
                                <a:lumMod val="75000"/>
                                <a:lumOff val="25000"/>
                              </a:schemeClr>
                            </a:solidFill>
                            <a:latin typeface="Cambria Math" charset="0"/>
                            <a:ea typeface="Cambria Math" charset="0"/>
                            <a:cs typeface="Cambria Math" charset="0"/>
                          </a:rPr>
                          <m:t>𝛽</m:t>
                        </m:r>
                      </m:e>
                    </m:d>
                  </m:oMath>
                </a14:m>
                <a:endParaRPr lang="en-US" sz="2400" b="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𝛽</m:t>
                    </m:r>
                  </m:oMath>
                </a14:m>
                <a:r>
                  <a:rPr lang="en-US" sz="2400" dirty="0" smtClean="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that satisfies that equation. </a:t>
                </a:r>
                <a:r>
                  <a:rPr lang="en-US" sz="2400" dirty="0" smtClean="0">
                    <a:solidFill>
                      <a:schemeClr val="tx1">
                        <a:lumMod val="75000"/>
                        <a:lumOff val="25000"/>
                      </a:schemeClr>
                    </a:solidFill>
                    <a:latin typeface="Karla" charset="0"/>
                    <a:ea typeface="Karla" charset="0"/>
                    <a:cs typeface="Karla" charset="0"/>
                  </a:rPr>
                  <a:t>Sometimes there is no explicit solution for that.  </a:t>
                </a:r>
                <a:endParaRPr lang="en-US" sz="2400" dirty="0" smtClean="0">
                  <a:solidFill>
                    <a:schemeClr val="tx1">
                      <a:lumMod val="75000"/>
                      <a:lumOff val="25000"/>
                    </a:schemeClr>
                  </a:solidFill>
                  <a:latin typeface="Karla" charset="0"/>
                  <a:ea typeface="Karla" charset="0"/>
                  <a:cs typeface="Karla" charset="0"/>
                </a:endParaRPr>
              </a:p>
            </p:txBody>
          </p:sp>
        </mc:Choice>
        <mc:Fallback>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3"/>
                <a:stretch>
                  <a:fillRect l="-864" t="-2111" r="-346" b="-5013"/>
                </a:stretch>
              </a:blipFill>
            </p:spPr>
            <p:txBody>
              <a:bodyPr/>
              <a:lstStyle/>
              <a:p>
                <a:r>
                  <a:rPr lang="en-US">
                    <a:noFill/>
                  </a:rPr>
                  <a:t> </a:t>
                </a:r>
              </a:p>
            </p:txBody>
          </p:sp>
        </mc:Fallback>
      </mc:AlternateContent>
      <p:pic>
        <p:nvPicPr>
          <p:cNvPr id="10" name="Picture 9"/>
          <p:cNvPicPr>
            <a:picLocks noChangeAspect="1"/>
          </p:cNvPicPr>
          <p:nvPr/>
        </p:nvPicPr>
        <p:blipFill>
          <a:blip r:embed="rId4"/>
          <a:stretch>
            <a:fillRect/>
          </a:stretch>
        </p:blipFill>
        <p:spPr>
          <a:xfrm>
            <a:off x="5727177" y="4608836"/>
            <a:ext cx="1384300" cy="711200"/>
          </a:xfrm>
          <a:prstGeom prst="rect">
            <a:avLst/>
          </a:prstGeom>
        </p:spPr>
      </p:pic>
    </p:spTree>
    <p:extLst>
      <p:ext uri="{BB962C8B-B14F-4D97-AF65-F5344CB8AC3E}">
        <p14:creationId xmlns:p14="http://schemas.microsoft.com/office/powerpoint/2010/main" val="6308986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p:spPr>
      </p:pic>
      <p:sp>
        <p:nvSpPr>
          <p:cNvPr id="4" name="Slide Number Placeholder 3"/>
          <p:cNvSpPr>
            <a:spLocks noGrp="1"/>
          </p:cNvSpPr>
          <p:nvPr>
            <p:ph type="sldNum" sz="quarter" idx="12"/>
          </p:nvPr>
        </p:nvSpPr>
        <p:spPr/>
        <p:txBody>
          <a:bodyPr/>
          <a:lstStyle/>
          <a:p>
            <a:fld id="{74FD6AAA-7C75-FB4B-8EA1-06B22787237D}" type="slidenum">
              <a:rPr lang="en-US" smtClean="0"/>
              <a:t>23</a:t>
            </a:fld>
            <a:endParaRPr lang="en-US"/>
          </a:p>
        </p:txBody>
      </p:sp>
      <p:sp>
        <p:nvSpPr>
          <p:cNvPr id="8" name="Rectangle 7"/>
          <p:cNvSpPr/>
          <p:nvPr/>
        </p:nvSpPr>
        <p:spPr>
          <a:xfrm>
            <a:off x="742513" y="3867863"/>
            <a:ext cx="10582656" cy="2616101"/>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any point</a:t>
            </a:r>
          </a:p>
          <a:p>
            <a:pPr marL="342900" indent="-342900">
              <a:spcAft>
                <a:spcPts val="600"/>
              </a:spcAft>
              <a:buFont typeface="Arial" charset="0"/>
              <a:buChar char="•"/>
            </a:pPr>
            <a:r>
              <a:rPr lang="en-US" sz="2400" dirty="0" err="1" smtClean="0">
                <a:solidFill>
                  <a:schemeClr val="tx1">
                    <a:lumMod val="75000"/>
                    <a:lumOff val="25000"/>
                  </a:schemeClr>
                </a:solidFill>
                <a:latin typeface="Karla" charset="0"/>
                <a:ea typeface="Karla" charset="0"/>
                <a:cs typeface="Karla" charset="0"/>
              </a:rPr>
              <a:t>Figur</a:t>
            </a:r>
            <a:r>
              <a:rPr lang="en-US" sz="2400" dirty="0" smtClean="0">
                <a:solidFill>
                  <a:schemeClr val="tx1">
                    <a:lumMod val="75000"/>
                    <a:lumOff val="25000"/>
                  </a:schemeClr>
                </a:solidFill>
                <a:latin typeface="Karla" charset="0"/>
                <a:ea typeface="Karla" charset="0"/>
                <a:cs typeface="Karla" charset="0"/>
              </a:rPr>
              <a:t> e which direction to go to reduce the loss direction (left or right)</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Specifically if you can calculate the slope of the function at this point</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Shift to the right if slope is negative or shift to the left if slope is positive</a:t>
            </a:r>
            <a:endParaRPr lang="en-US" sz="2400" dirty="0" smtClean="0">
              <a:solidFill>
                <a:schemeClr val="tx1">
                  <a:lumMod val="75000"/>
                  <a:lumOff val="25000"/>
                </a:schemeClr>
              </a:solidFill>
              <a:latin typeface="Karla" charset="0"/>
              <a:ea typeface="Karla" charset="0"/>
              <a:cs typeface="Karla" charset="0"/>
            </a:endParaRP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11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42" presetClass="path" presetSubtype="0" accel="50000" decel="50000" fill="hold" grpId="1" nodeType="withEffect">
                                  <p:stCondLst>
                                    <p:cond delay="0"/>
                                  </p:stCondLst>
                                  <p:childTnLst>
                                    <p:animMotion origin="layout" path="M 3.33333E-6 -2.22222E-6 L 0.0263 0.07153 " pathEditMode="relative" rAng="0" ptsTypes="AA">
                                      <p:cBhvr>
                                        <p:cTn id="26" dur="2000" fill="hold"/>
                                        <p:tgtEl>
                                          <p:spTgt spid="3"/>
                                        </p:tgtEl>
                                        <p:attrNameLst>
                                          <p:attrName>ppt_x</p:attrName>
                                          <p:attrName>ppt_y</p:attrName>
                                        </p:attrNameLst>
                                      </p:cBhvr>
                                      <p:rCtr x="1315" y="3565"/>
                                    </p:animMotion>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2" nodeType="clickEffect">
                                  <p:stCondLst>
                                    <p:cond delay="0"/>
                                  </p:stCondLst>
                                  <p:childTnLst>
                                    <p:animMotion origin="layout" path="M 0.0263 0.07153 L 0.0526 0.14676 " pathEditMode="relative" rAng="0" ptsTypes="AA">
                                      <p:cBhvr>
                                        <p:cTn id="36" dur="2000" fill="hold"/>
                                        <p:tgtEl>
                                          <p:spTgt spid="3"/>
                                        </p:tgtEl>
                                        <p:attrNameLst>
                                          <p:attrName>ppt_x</p:attrName>
                                          <p:attrName>ppt_y</p:attrName>
                                        </p:attrNameLst>
                                      </p:cBhvr>
                                      <p:rCtr x="1354" y="3750"/>
                                    </p:animMotion>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grpId="3" nodeType="clickEffect">
                                  <p:stCondLst>
                                    <p:cond delay="0"/>
                                  </p:stCondLst>
                                  <p:childTnLst>
                                    <p:animMotion origin="layout" path="M 0.0526 0.14676 L 0.06536 0.15625 " pathEditMode="relative" rAng="0" ptsTypes="AA">
                                      <p:cBhvr>
                                        <p:cTn id="40" dur="2000" fill="hold"/>
                                        <p:tgtEl>
                                          <p:spTgt spid="3"/>
                                        </p:tgtEl>
                                        <p:attrNameLst>
                                          <p:attrName>ppt_x</p:attrName>
                                          <p:attrName>ppt_y</p:attrName>
                                        </p:attrNameLst>
                                      </p:cBhvr>
                                      <p:rCtr x="677" y="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a:t>
            </a:r>
          </a:p>
          <a:p>
            <a:endParaRPr lang="en-US" sz="2400" dirty="0"/>
          </a:p>
          <a:p>
            <a:r>
              <a:rPr lang="en-US" sz="2400" b="1" dirty="0" smtClean="0"/>
              <a:t>Question</a:t>
            </a:r>
            <a:r>
              <a:rPr lang="en-US" sz="2400" dirty="0" smtClean="0"/>
              <a:t>: How do we generalize this to more than one predictor?</a:t>
            </a:r>
          </a:p>
          <a:p>
            <a:endParaRPr lang="en-US" sz="2400" dirty="0"/>
          </a:p>
          <a:p>
            <a:r>
              <a:rPr lang="en-US" sz="2400" i="1" dirty="0" smtClean="0">
                <a:solidFill>
                  <a:schemeClr val="tx1">
                    <a:lumMod val="75000"/>
                    <a:lumOff val="25000"/>
                  </a:schemeClr>
                </a:solidFill>
                <a:latin typeface="Karla" charset="0"/>
                <a:ea typeface="Karla" charset="0"/>
                <a:cs typeface="Karla" charset="0"/>
              </a:rPr>
              <a:t>You </a:t>
            </a:r>
            <a:r>
              <a:rPr lang="en-US" sz="2400" i="1" dirty="0">
                <a:solidFill>
                  <a:schemeClr val="tx1">
                    <a:lumMod val="75000"/>
                    <a:lumOff val="25000"/>
                  </a:schemeClr>
                </a:solidFill>
                <a:latin typeface="Karla" charset="0"/>
                <a:ea typeface="Karla" charset="0"/>
                <a:cs typeface="Karla" charset="0"/>
              </a:rPr>
              <a:t>want to tell it how to change those weights so it gets better.  </a:t>
            </a:r>
          </a:p>
          <a:p>
            <a:endParaRPr lang="en-US" sz="2400" dirty="0" smtClean="0"/>
          </a:p>
          <a:p>
            <a:r>
              <a:rPr lang="en-US" sz="2400" b="1" dirty="0" smtClean="0"/>
              <a:t>Question: </a:t>
            </a:r>
            <a:r>
              <a:rPr lang="en-US" sz="2400" b="1" dirty="0"/>
              <a:t> </a:t>
            </a:r>
            <a:r>
              <a:rPr lang="en-US" sz="2400" dirty="0" smtClean="0"/>
              <a:t>What do you think is a good approach for telling the model how to change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24</a:t>
            </a:fld>
            <a:endParaRPr lang="en-US"/>
          </a:p>
        </p:txBody>
      </p:sp>
    </p:spTree>
    <p:extLst>
      <p:ext uri="{BB962C8B-B14F-4D97-AF65-F5344CB8AC3E}">
        <p14:creationId xmlns:p14="http://schemas.microsoft.com/office/powerpoint/2010/main" val="5803422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b="1" dirty="0" smtClean="0">
                <a:solidFill>
                  <a:srgbClr val="C00000"/>
                </a:solidFill>
              </a:rPr>
              <a:t>Derivative</a:t>
            </a:r>
            <a:endParaRPr lang="en-US" sz="2400" dirty="0"/>
          </a:p>
          <a:p>
            <a:r>
              <a:rPr lang="en-US" sz="2400" b="1" dirty="0" smtClean="0"/>
              <a:t>Question</a:t>
            </a:r>
            <a:r>
              <a:rPr lang="en-US" sz="2400" dirty="0" smtClean="0"/>
              <a:t>: How do we generalize this to more than one predictor?</a:t>
            </a:r>
          </a:p>
          <a:p>
            <a:r>
              <a:rPr lang="en-US" sz="2400" b="1" dirty="0" smtClean="0">
                <a:solidFill>
                  <a:srgbClr val="C00000"/>
                </a:solidFill>
              </a:rPr>
              <a:t>Take the derivative for each coefficient and solve a set of equations</a:t>
            </a:r>
            <a:endParaRPr lang="en-US" sz="2400" dirty="0"/>
          </a:p>
          <a:p>
            <a:r>
              <a:rPr lang="en-US" sz="2400" i="1" dirty="0" smtClean="0">
                <a:solidFill>
                  <a:schemeClr val="tx1">
                    <a:lumMod val="75000"/>
                    <a:lumOff val="25000"/>
                  </a:schemeClr>
                </a:solidFill>
                <a:latin typeface="Karla" charset="0"/>
                <a:ea typeface="Karla" charset="0"/>
                <a:cs typeface="Karla" charset="0"/>
              </a:rPr>
              <a:t>You </a:t>
            </a:r>
            <a:r>
              <a:rPr lang="en-US" sz="2400" i="1" dirty="0">
                <a:solidFill>
                  <a:schemeClr val="tx1">
                    <a:lumMod val="75000"/>
                    <a:lumOff val="25000"/>
                  </a:schemeClr>
                </a:solidFill>
                <a:latin typeface="Karla" charset="0"/>
                <a:ea typeface="Karla" charset="0"/>
                <a:cs typeface="Karla" charset="0"/>
              </a:rPr>
              <a:t>want to tell it how to change those weights so it gets better.  </a:t>
            </a:r>
          </a:p>
          <a:p>
            <a:endParaRPr lang="en-US" sz="2400" dirty="0" smtClean="0"/>
          </a:p>
          <a:p>
            <a:r>
              <a:rPr lang="en-US" sz="2400" b="1" dirty="0" smtClean="0"/>
              <a:t>Question: </a:t>
            </a:r>
            <a:r>
              <a:rPr lang="en-US" sz="2400" b="1" dirty="0"/>
              <a:t> </a:t>
            </a:r>
            <a:r>
              <a:rPr lang="en-US" sz="2400" dirty="0" smtClean="0"/>
              <a:t>What do you think is a good approach for telling the model how to change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25</a:t>
            </a:fld>
            <a:endParaRPr lang="en-US"/>
          </a:p>
        </p:txBody>
      </p:sp>
    </p:spTree>
    <p:extLst>
      <p:ext uri="{BB962C8B-B14F-4D97-AF65-F5344CB8AC3E}">
        <p14:creationId xmlns:p14="http://schemas.microsoft.com/office/powerpoint/2010/main" val="9110582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the Pavlos game</a:t>
            </a:r>
            <a:endParaRPr lang="en-US" dirty="0"/>
          </a:p>
        </p:txBody>
      </p:sp>
      <p:sp>
        <p:nvSpPr>
          <p:cNvPr id="3" name="Content Placeholder 2"/>
          <p:cNvSpPr>
            <a:spLocks noGrp="1"/>
          </p:cNvSpPr>
          <p:nvPr>
            <p:ph idx="1"/>
          </p:nvPr>
        </p:nvSpPr>
        <p:spPr>
          <a:xfrm>
            <a:off x="833415" y="1177758"/>
            <a:ext cx="10596585" cy="1379175"/>
          </a:xfrm>
        </p:spPr>
        <p:txBody>
          <a:bodyPr/>
          <a:lstStyle/>
          <a:p>
            <a:r>
              <a:rPr lang="en-US" sz="2400" dirty="0" smtClean="0"/>
              <a:t>We know that we want to go in the opposite direction of the derivative and we know we want to be making step proportionally to the derivative. </a:t>
            </a:r>
          </a:p>
          <a:p>
            <a:endParaRPr lang="en-US" sz="2400" dirty="0"/>
          </a:p>
          <a:p>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26</a:t>
            </a:fld>
            <a:endParaRPr lang="en-US"/>
          </a:p>
        </p:txBody>
      </p:sp>
      <mc:AlternateContent xmlns:mc="http://schemas.openxmlformats.org/markup-compatibility/2006">
        <mc:Choice xmlns:a14="http://schemas.microsoft.com/office/drawing/2010/main" Requires="a14">
          <p:sp>
            <p:nvSpPr>
              <p:cNvPr id="5" name="TextBox 4"/>
              <p:cNvSpPr txBox="1"/>
              <p:nvPr/>
            </p:nvSpPr>
            <p:spPr>
              <a:xfrm>
                <a:off x="5078789" y="2899124"/>
                <a:ext cx="2105833" cy="37587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5078789" y="2899124"/>
                <a:ext cx="2105833" cy="375872"/>
              </a:xfrm>
              <a:prstGeom prst="rect">
                <a:avLst/>
              </a:prstGeom>
              <a:blipFill rotWithShape="0">
                <a:blip r:embed="rId2"/>
                <a:stretch>
                  <a:fillRect l="-1445" t="-3279" r="-2312" b="-6557"/>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Inversely proportional to the derivative means:   </a:t>
              </a:r>
            </a:p>
            <a:p>
              <a:endParaRPr lang="en-US" sz="2400" dirty="0" smtClean="0"/>
            </a:p>
            <a:p>
              <a:endParaRPr lang="en-US" sz="2400" dirty="0" smtClean="0"/>
            </a:p>
            <a:p>
              <a:endParaRPr lang="en-US" sz="2400" dirty="0" smtClean="0"/>
            </a:p>
          </p:txBody>
        </p:sp>
        <mc:AlternateContent xmlns:mc="http://schemas.openxmlformats.org/markup-compatibility/2006">
          <mc:Choice xmlns:a14="http://schemas.microsoft.com/office/drawing/2010/main"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endParaRPr lang="en-US" sz="2400" dirty="0" smtClean="0"/>
          </a:p>
        </p:txBody>
      </p:sp>
      <mc:AlternateContent xmlns:mc="http://schemas.openxmlformats.org/markup-compatibility/2006">
        <mc:Choice xmlns:a14="http://schemas.microsoft.com/office/drawing/2010/main" Requires="a14">
          <p:sp>
            <p:nvSpPr>
              <p:cNvPr id="39" name="TextBox 38"/>
              <p:cNvSpPr txBox="1"/>
              <p:nvPr/>
            </p:nvSpPr>
            <p:spPr>
              <a:xfrm>
                <a:off x="6645857" y="4945788"/>
                <a:ext cx="2821093" cy="70121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p:sp>
            <p:nvSpPr>
              <p:cNvPr id="39" name="TextBox 38"/>
              <p:cNvSpPr txBox="1">
                <a:spLocks noRot="1" noChangeAspect="1" noMove="1" noResize="1" noEditPoints="1" noAdjustHandles="1" noChangeArrowheads="1" noChangeShapeType="1" noTextEdit="1"/>
              </p:cNvSpPr>
              <p:nvPr/>
            </p:nvSpPr>
            <p:spPr>
              <a:xfrm>
                <a:off x="6645857" y="4945788"/>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552550" y="2947760"/>
            <a:ext cx="1828800" cy="1403105"/>
          </a:xfrm>
          <a:prstGeom prst="wedgeEllipseCallout">
            <a:avLst>
              <a:gd name="adj1" fmla="val -33796"/>
              <a:gd name="adj2" fmla="val 101119"/>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p:spTree>
    <p:extLst>
      <p:ext uri="{BB962C8B-B14F-4D97-AF65-F5344CB8AC3E}">
        <p14:creationId xmlns:p14="http://schemas.microsoft.com/office/powerpoint/2010/main" val="1723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Gradient</a:t>
            </a:r>
            <a:r>
              <a:rPr lang="en-US" dirty="0" smtClean="0"/>
              <a:t> Descent </a:t>
            </a:r>
            <a:endParaRPr lang="en-US" dirty="0"/>
          </a:p>
        </p:txBody>
      </p:sp>
      <p:sp>
        <p:nvSpPr>
          <p:cNvPr id="5" name="Slide Number Placeholder 4"/>
          <p:cNvSpPr>
            <a:spLocks noGrp="1"/>
          </p:cNvSpPr>
          <p:nvPr>
            <p:ph type="sldNum" sz="quarter" idx="12"/>
          </p:nvPr>
        </p:nvSpPr>
        <p:spPr/>
        <p:txBody>
          <a:bodyPr/>
          <a:lstStyle/>
          <a:p>
            <a:fld id="{74FD6AAA-7C75-FB4B-8EA1-06B22787237D}" type="slidenum">
              <a:rPr lang="en-US" smtClean="0"/>
              <a:t>27</a:t>
            </a:fld>
            <a:endParaRPr lang="en-US"/>
          </a:p>
        </p:txBody>
      </p:sp>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 sz="2400" dirty="0" smtClean="0"/>
              <a:t>L</a:t>
            </a:r>
            <a:r>
              <a:rPr lang="en-US" sz="2400" dirty="0" smtClean="0"/>
              <a:t> is decreasing much faster in the direction of the negative derivative</a:t>
            </a:r>
            <a:r>
              <a:rPr lang="en" sz="2400" dirty="0" smtClean="0"/>
              <a:t> </a:t>
            </a:r>
            <a:endParaRPr lang="en-US" sz="2400" dirty="0" smtClean="0"/>
          </a:p>
          <a:p>
            <a:pPr marL="457200" lvl="0" indent="-342900" rtl="0">
              <a:spcBef>
                <a:spcPts val="1000"/>
              </a:spcBef>
              <a:spcAft>
                <a:spcPts val="0"/>
              </a:spcAft>
              <a:buSzPts val="1800"/>
              <a:buFont typeface="Arial" charset="0"/>
              <a:buChar char="•"/>
            </a:pPr>
            <a:r>
              <a:rPr lang="en-US" sz="2400" dirty="0" smtClean="0"/>
              <a:t>The learning rate is controlled by the magnitude</a:t>
            </a:r>
            <a:endParaRPr sz="2400" dirty="0"/>
          </a:p>
          <a:p>
            <a:pPr marL="0" lvl="0" indent="0" rtl="0">
              <a:spcBef>
                <a:spcPts val="1000"/>
              </a:spcBef>
              <a:spcAft>
                <a:spcPts val="0"/>
              </a:spcAft>
              <a:buNone/>
            </a:pPr>
            <a:endParaRPr sz="2400" dirty="0"/>
          </a:p>
          <a:p>
            <a:pPr marL="0" lvl="0" indent="0" rtl="0">
              <a:spcBef>
                <a:spcPts val="1000"/>
              </a:spcBef>
              <a:spcAft>
                <a:spcPts val="0"/>
              </a:spcAft>
              <a:buNone/>
            </a:pPr>
            <a:endParaRPr sz="2400" b="1" dirty="0"/>
          </a:p>
          <a:p>
            <a:pPr marL="0" marR="0" lvl="0" indent="0" algn="l" rtl="0">
              <a:lnSpc>
                <a:spcPct val="115000"/>
              </a:lnSpc>
              <a:spcBef>
                <a:spcPts val="1600"/>
              </a:spcBef>
              <a:spcAft>
                <a:spcPts val="1600"/>
              </a:spcAft>
              <a:buNone/>
            </a:pPr>
            <a:endParaRPr sz="2400" dirty="0"/>
          </a:p>
        </p:txBody>
      </p:sp>
      <p:grpSp>
        <p:nvGrpSpPr>
          <p:cNvPr id="6" name="Group 5"/>
          <p:cNvGrpSpPr/>
          <p:nvPr/>
        </p:nvGrpSpPr>
        <p:grpSpPr>
          <a:xfrm>
            <a:off x="6874450" y="1721228"/>
            <a:ext cx="3691950" cy="3942150"/>
            <a:chOff x="4750900" y="1637175"/>
            <a:chExt cx="3691950" cy="3942150"/>
          </a:xfrm>
        </p:grpSpPr>
        <p:sp>
          <p:nvSpPr>
            <p:cNvPr id="7" name="Google Shape;473;p43"/>
            <p:cNvSpPr/>
            <p:nvPr/>
          </p:nvSpPr>
          <p:spPr>
            <a:xfrm>
              <a:off x="5451625" y="32534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7490175" y="3615300"/>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6165025" y="3593700"/>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6919325" y="4050800"/>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5404100" y="3199550"/>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5253950" y="2832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4750900" y="5147025"/>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4840950" y="2793775"/>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8029750" y="5147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7" name="Google Shape;484;p43"/>
            <p:cNvSpPr/>
            <p:nvPr/>
          </p:nvSpPr>
          <p:spPr>
            <a:xfrm>
              <a:off x="5496350" y="34260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5678750" y="3517250"/>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7582421" y="383501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7305221" y="3926219"/>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6240425" y="3820148"/>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6008119" y="3932992"/>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7018194" y="427270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7200594" y="4363909"/>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6656922" y="3046171"/>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6839322" y="3137371"/>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6351222" y="3137371"/>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6291475" y="2729950"/>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6901075" y="2729950"/>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5587550" y="3608450"/>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6353269" y="4000042"/>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7673621" y="4017419"/>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7109394" y="4455109"/>
              <a:ext cx="0" cy="668400"/>
            </a:xfrm>
            <a:prstGeom prst="straightConnector1">
              <a:avLst/>
            </a:prstGeom>
            <a:noFill/>
            <a:ln w="19050" cap="flat" cmpd="sng">
              <a:solidFill>
                <a:srgbClr val="CC0000"/>
              </a:solidFill>
              <a:prstDash val="dash"/>
              <a:round/>
              <a:headEnd type="none" w="med" len="med"/>
              <a:tailEnd type="none" w="med" len="med"/>
            </a:ln>
          </p:spPr>
        </p:cxnSp>
        <p:pic>
          <p:nvPicPr>
            <p:cNvPr id="34" name="Google Shape;501;p43"/>
            <p:cNvPicPr preferRelativeResize="0"/>
            <p:nvPr/>
          </p:nvPicPr>
          <p:blipFill>
            <a:blip r:embed="rId2">
              <a:alphaModFix/>
            </a:blip>
            <a:stretch>
              <a:fillRect/>
            </a:stretch>
          </p:blipFill>
          <p:spPr>
            <a:xfrm>
              <a:off x="5156725" y="1637175"/>
              <a:ext cx="3286125" cy="876300"/>
            </a:xfrm>
            <a:prstGeom prst="rect">
              <a:avLst/>
            </a:prstGeom>
            <a:noFill/>
            <a:ln w="28575" cap="flat" cmpd="sng">
              <a:solidFill>
                <a:schemeClr val="dk2"/>
              </a:solidFill>
              <a:prstDash val="solid"/>
              <a:round/>
              <a:headEnd type="none" w="sm" len="sm"/>
              <a:tailEnd type="none" w="sm" len="sm"/>
            </a:ln>
          </p:spPr>
        </p:pic>
      </p:grpSp>
    </p:spTree>
    <p:extLst>
      <p:ext uri="{BB962C8B-B14F-4D97-AF65-F5344CB8AC3E}">
        <p14:creationId xmlns:p14="http://schemas.microsoft.com/office/powerpoint/2010/main" val="15853365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find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rates </a:t>
            </a:r>
            <a:r>
              <a:rPr lang="en-US" dirty="0" smtClean="0">
                <a:latin typeface="Karla" charset="0"/>
                <a:ea typeface="Karla" charset="0"/>
                <a:cs typeface="Karla" charset="0"/>
              </a:rPr>
              <a:t>or how to set it. </a:t>
            </a:r>
          </a:p>
          <a:p>
            <a:pPr marL="342900" indent="-342900">
              <a:spcAft>
                <a:spcPts val="2400"/>
              </a:spcAft>
              <a:buFont typeface="Arial" charset="0"/>
              <a:buChar char="•"/>
            </a:pPr>
            <a:r>
              <a:rPr lang="en-US" dirty="0">
                <a:latin typeface="Karla" charset="0"/>
                <a:ea typeface="Karla" charset="0"/>
                <a:cs typeface="Karla" charset="0"/>
              </a:rPr>
              <a:t>Local vs global </a:t>
            </a:r>
            <a:r>
              <a:rPr lang="en-US" dirty="0" smtClean="0">
                <a:latin typeface="Karla" charset="0"/>
                <a:ea typeface="Karla" charset="0"/>
                <a:cs typeface="Karla" charset="0"/>
              </a:rPr>
              <a:t>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Kevin or Mark, sometimes this includes hundreds of thousands of examples. More on this later. </a:t>
            </a:r>
            <a:r>
              <a:rPr lang="en-US" i="1" dirty="0" smtClean="0">
                <a:latin typeface="Karla" charset="0"/>
                <a:ea typeface="Karla" charset="0"/>
                <a:cs typeface="Karla" charset="0"/>
              </a:rPr>
              <a:t> </a:t>
            </a:r>
          </a:p>
        </p:txBody>
      </p:sp>
      <p:sp>
        <p:nvSpPr>
          <p:cNvPr id="4" name="Slide Number Placeholder 3"/>
          <p:cNvSpPr>
            <a:spLocks noGrp="1"/>
          </p:cNvSpPr>
          <p:nvPr>
            <p:ph type="sldNum" sz="quarter" idx="12"/>
          </p:nvPr>
        </p:nvSpPr>
        <p:spPr/>
        <p:txBody>
          <a:bodyPr/>
          <a:lstStyle/>
          <a:p>
            <a:fld id="{74FD6AAA-7C75-FB4B-8EA1-06B22787237D}" type="slidenum">
              <a:rPr lang="en-US" smtClean="0"/>
              <a:t>28</a:t>
            </a:fld>
            <a:endParaRPr lang="en-US"/>
          </a:p>
        </p:txBody>
      </p:sp>
    </p:spTree>
    <p:extLst>
      <p:ext uri="{BB962C8B-B14F-4D97-AF65-F5344CB8AC3E}">
        <p14:creationId xmlns:p14="http://schemas.microsoft.com/office/powerpoint/2010/main" val="8360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Derivatives: Memories from middle school</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29</a:t>
            </a:fld>
            <a:endParaRPr lang="en-US"/>
          </a:p>
        </p:txBody>
      </p:sp>
    </p:spTree>
    <p:extLst>
      <p:ext uri="{BB962C8B-B14F-4D97-AF65-F5344CB8AC3E}">
        <p14:creationId xmlns:p14="http://schemas.microsoft.com/office/powerpoint/2010/main" val="17748788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#1</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4323260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Content Placeholder 2"/>
          <p:cNvSpPr>
            <a:spLocks noGrp="1"/>
          </p:cNvSpPr>
          <p:nvPr>
            <p:ph idx="1"/>
          </p:nvPr>
        </p:nvSpPr>
        <p:spPr/>
        <p:txBody>
          <a:bodyPr/>
          <a:lstStyle/>
          <a:p>
            <a:r>
              <a:rPr lang="en-US" sz="2400" dirty="0" smtClean="0"/>
              <a:t>Example: </a:t>
            </a:r>
          </a:p>
          <a:p>
            <a:endParaRPr lang="en-US" sz="2400" dirty="0" smtClean="0"/>
          </a:p>
        </p:txBody>
      </p:sp>
      <p:sp>
        <p:nvSpPr>
          <p:cNvPr id="12" name="Slide Number Placeholder 11"/>
          <p:cNvSpPr>
            <a:spLocks noGrp="1"/>
          </p:cNvSpPr>
          <p:nvPr>
            <p:ph type="sldNum" sz="quarter" idx="12"/>
          </p:nvPr>
        </p:nvSpPr>
        <p:spPr/>
        <p:txBody>
          <a:bodyPr/>
          <a:lstStyle/>
          <a:p>
            <a:fld id="{74FD6AAA-7C75-FB4B-8EA1-06B22787237D}" type="slidenum">
              <a:rPr lang="en-US" smtClean="0"/>
              <a:t>30</a:t>
            </a:fld>
            <a:endParaRPr lang="en-US"/>
          </a:p>
        </p:txBody>
      </p:sp>
      <p:pic>
        <p:nvPicPr>
          <p:cNvPr id="5" name="Picture 4"/>
          <p:cNvPicPr>
            <a:picLocks noChangeAspect="1"/>
          </p:cNvPicPr>
          <p:nvPr/>
        </p:nvPicPr>
        <p:blipFill>
          <a:blip r:embed="rId2"/>
          <a:stretch>
            <a:fillRect/>
          </a:stretch>
        </p:blipFill>
        <p:spPr>
          <a:xfrm>
            <a:off x="3531859" y="1738804"/>
            <a:ext cx="4545341" cy="832246"/>
          </a:xfrm>
          <a:prstGeom prst="rect">
            <a:avLst/>
          </a:prstGeom>
        </p:spPr>
      </p:pic>
      <p:pic>
        <p:nvPicPr>
          <p:cNvPr id="11" name="Picture 10"/>
          <p:cNvPicPr>
            <a:picLocks noChangeAspect="1"/>
          </p:cNvPicPr>
          <p:nvPr/>
        </p:nvPicPr>
        <p:blipFill>
          <a:blip r:embed="rId3"/>
          <a:stretch>
            <a:fillRect/>
          </a:stretch>
        </p:blipFill>
        <p:spPr>
          <a:xfrm>
            <a:off x="1963008" y="3114306"/>
            <a:ext cx="8603392" cy="2659390"/>
          </a:xfrm>
          <a:prstGeom prst="rect">
            <a:avLst/>
          </a:prstGeom>
        </p:spPr>
      </p:pic>
    </p:spTree>
    <p:extLst>
      <p:ext uri="{BB962C8B-B14F-4D97-AF65-F5344CB8AC3E}">
        <p14:creationId xmlns:p14="http://schemas.microsoft.com/office/powerpoint/2010/main" val="11210910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9" name="Slide Number Placeholder 8"/>
          <p:cNvSpPr>
            <a:spLocks noGrp="1"/>
          </p:cNvSpPr>
          <p:nvPr>
            <p:ph type="sldNum" sz="quarter" idx="12"/>
          </p:nvPr>
        </p:nvSpPr>
        <p:spPr/>
        <p:txBody>
          <a:bodyPr/>
          <a:lstStyle/>
          <a:p>
            <a:fld id="{74FD6AAA-7C75-FB4B-8EA1-06B22787237D}" type="slidenum">
              <a:rPr lang="en-US" smtClean="0"/>
              <a:t>31</a:t>
            </a:fld>
            <a:endParaRPr lang="en-US"/>
          </a:p>
        </p:txBody>
      </p:sp>
      <p:pic>
        <p:nvPicPr>
          <p:cNvPr id="6" name="Picture 5"/>
          <p:cNvPicPr>
            <a:picLocks noChangeAspect="1"/>
          </p:cNvPicPr>
          <p:nvPr/>
        </p:nvPicPr>
        <p:blipFill>
          <a:blip r:embed="rId2"/>
          <a:stretch>
            <a:fillRect/>
          </a:stretch>
        </p:blipFill>
        <p:spPr>
          <a:xfrm>
            <a:off x="603292" y="1245538"/>
            <a:ext cx="5900383" cy="2540916"/>
          </a:xfrm>
          <a:prstGeom prst="rect">
            <a:avLst/>
          </a:prstGeom>
        </p:spPr>
      </p:pic>
      <p:pic>
        <p:nvPicPr>
          <p:cNvPr id="12" name="Picture 11"/>
          <p:cNvPicPr>
            <a:picLocks noChangeAspect="1"/>
          </p:cNvPicPr>
          <p:nvPr/>
        </p:nvPicPr>
        <p:blipFill>
          <a:blip r:embed="rId3"/>
          <a:stretch>
            <a:fillRect/>
          </a:stretch>
        </p:blipFill>
        <p:spPr>
          <a:xfrm>
            <a:off x="7268634" y="1468246"/>
            <a:ext cx="4292600" cy="2095500"/>
          </a:xfrm>
          <a:prstGeom prst="rect">
            <a:avLst/>
          </a:prstGeom>
        </p:spPr>
      </p:pic>
    </p:spTree>
    <p:extLst>
      <p:ext uri="{BB962C8B-B14F-4D97-AF65-F5344CB8AC3E}">
        <p14:creationId xmlns:p14="http://schemas.microsoft.com/office/powerpoint/2010/main" val="7226293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p:sp>
        <p:nvSpPr>
          <p:cNvPr id="5" name="Slide Number Placeholder 4"/>
          <p:cNvSpPr>
            <a:spLocks noGrp="1"/>
          </p:cNvSpPr>
          <p:nvPr>
            <p:ph type="sldNum" sz="quarter" idx="12"/>
          </p:nvPr>
        </p:nvSpPr>
        <p:spPr/>
        <p:txBody>
          <a:bodyPr/>
          <a:lstStyle/>
          <a:p>
            <a:fld id="{74FD6AAA-7C75-FB4B-8EA1-06B22787237D}" type="slidenum">
              <a:rPr lang="en-US" smtClean="0"/>
              <a:t>32</a:t>
            </a:fld>
            <a:endParaRPr lang="en-US"/>
          </a:p>
        </p:txBody>
      </p:sp>
      <p:sp>
        <p:nvSpPr>
          <p:cNvPr id="4" name="Content Placeholder 3"/>
          <p:cNvSpPr>
            <a:spLocks noGrp="1"/>
          </p:cNvSpPr>
          <p:nvPr>
            <p:ph idx="1"/>
          </p:nvPr>
        </p:nvSpPr>
        <p:spPr>
          <a:xfrm>
            <a:off x="845290" y="1416544"/>
            <a:ext cx="10327008" cy="2111143"/>
          </a:xfrm>
        </p:spPr>
        <p:txBody>
          <a:bodyPr/>
          <a:lstStyle/>
          <a:p>
            <a:pPr marL="342900" indent="-342900">
              <a:buFont typeface="Arial" charset="0"/>
              <a:buChar char="•"/>
            </a:pPr>
            <a:r>
              <a:rPr lang="en-US" sz="2400" dirty="0">
                <a:latin typeface="Karla" charset="0"/>
                <a:ea typeface="Karla" charset="0"/>
                <a:cs typeface="Karla" charset="0"/>
              </a:rPr>
              <a:t>“Chain rule” for computing </a:t>
            </a:r>
            <a:r>
              <a:rPr lang="en-US" sz="2400" dirty="0" smtClean="0">
                <a:latin typeface="Karla" charset="0"/>
                <a:ea typeface="Karla" charset="0"/>
                <a:cs typeface="Karla" charset="0"/>
              </a:rPr>
              <a:t>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smtClean="0">
                <a:latin typeface="Karla" charset="0"/>
                <a:ea typeface="Karla" charset="0"/>
                <a:cs typeface="Karla" charset="0"/>
              </a:rPr>
              <a:t>For </a:t>
            </a:r>
            <a:r>
              <a:rPr lang="en-US" sz="2400" dirty="0">
                <a:latin typeface="Karla" charset="0"/>
                <a:ea typeface="Karla" charset="0"/>
                <a:cs typeface="Karla" charset="0"/>
              </a:rPr>
              <a:t>deeper networks </a:t>
            </a:r>
          </a:p>
          <a:p>
            <a:endParaRPr lang="en-US" sz="2400" dirty="0">
              <a:latin typeface="Karla" charset="0"/>
              <a:ea typeface="Karla" charset="0"/>
              <a:cs typeface="Karla"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836299497"/>
              </p:ext>
            </p:extLst>
          </p:nvPr>
        </p:nvGraphicFramePr>
        <p:xfrm>
          <a:off x="4699793" y="2287199"/>
          <a:ext cx="2792413" cy="1673225"/>
        </p:xfrm>
        <a:graphic>
          <a:graphicData uri="http://schemas.openxmlformats.org/presentationml/2006/ole">
            <mc:AlternateContent xmlns:mc="http://schemas.openxmlformats.org/markup-compatibility/2006">
              <mc:Choice xmlns:v="urn:schemas-microsoft-com:vml" Requires="v">
                <p:oleObj spid="_x0000_s1069" name="Equation" r:id="rId3" imgW="1270000" imgH="762000" progId="Equation.3">
                  <p:embed/>
                </p:oleObj>
              </mc:Choice>
              <mc:Fallback>
                <p:oleObj name="Equation" r:id="rId3" imgW="1270000" imgH="762000" progId="Equation.3">
                  <p:embed/>
                  <p:pic>
                    <p:nvPicPr>
                      <p:cNvPr id="0" name=""/>
                      <p:cNvPicPr/>
                      <p:nvPr/>
                    </p:nvPicPr>
                    <p:blipFill>
                      <a:blip r:embed="rId4"/>
                      <a:stretch>
                        <a:fillRect/>
                      </a:stretch>
                    </p:blipFill>
                    <p:spPr>
                      <a:xfrm>
                        <a:off x="4699793" y="2287199"/>
                        <a:ext cx="2792413" cy="1673225"/>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136096262"/>
              </p:ext>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1070" name="Equation" r:id="rId5" imgW="1524000" imgH="469900" progId="Equation.3">
                  <p:embed/>
                </p:oleObj>
              </mc:Choice>
              <mc:Fallback>
                <p:oleObj name="Equation" r:id="rId5" imgW="1524000" imgH="469900" progId="Equation.3">
                  <p:embed/>
                  <p:pic>
                    <p:nvPicPr>
                      <p:cNvPr id="0" name=""/>
                      <p:cNvPicPr/>
                      <p:nvPr/>
                    </p:nvPicPr>
                    <p:blipFill>
                      <a:blip r:embed="rId6"/>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2412174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33</a:t>
            </a:fld>
            <a:endParaRPr lang="en-US"/>
          </a:p>
        </p:txBody>
      </p:sp>
      <p:sp>
        <p:nvSpPr>
          <p:cNvPr id="4" name="TextBox 3"/>
          <p:cNvSpPr txBox="1"/>
          <p:nvPr/>
        </p:nvSpPr>
        <p:spPr>
          <a:xfrm>
            <a:off x="945528" y="1409239"/>
            <a:ext cx="7128875" cy="461665"/>
          </a:xfrm>
          <a:prstGeom prst="rect">
            <a:avLst/>
          </a:prstGeom>
          <a:noFill/>
        </p:spPr>
        <p:txBody>
          <a:bodyPr wrap="none" rtlCol="0">
            <a:spAutoFit/>
          </a:bodyPr>
          <a:lstStyle/>
          <a:p>
            <a:pPr algn="ctr"/>
            <a:r>
              <a:rPr lang="en-US" sz="2400" dirty="0" smtClean="0">
                <a:solidFill>
                  <a:schemeClr val="tx1">
                    <a:lumMod val="75000"/>
                    <a:lumOff val="25000"/>
                  </a:schemeClr>
                </a:solidFill>
                <a:latin typeface="Karla" charset="0"/>
                <a:ea typeface="Karla" charset="0"/>
                <a:cs typeface="Karla" charset="0"/>
              </a:rPr>
              <a:t>We want to minimize the negative log-likelihood: </a:t>
            </a:r>
            <a:endParaRPr lang="en-US" sz="2400" dirty="0">
              <a:solidFill>
                <a:schemeClr val="tx1">
                  <a:lumMod val="75000"/>
                  <a:lumOff val="25000"/>
                </a:schemeClr>
              </a:solidFill>
              <a:latin typeface="Karla" charset="0"/>
              <a:ea typeface="Karla" charset="0"/>
              <a:cs typeface="Karla" charset="0"/>
            </a:endParaRPr>
          </a:p>
        </p:txBody>
      </p:sp>
      <p:sp>
        <p:nvSpPr>
          <p:cNvPr id="11" name="TextBox 10"/>
          <p:cNvSpPr txBox="1"/>
          <p:nvPr/>
        </p:nvSpPr>
        <p:spPr>
          <a:xfrm>
            <a:off x="907987" y="3433595"/>
            <a:ext cx="9658413"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In  order to do that as we saw earlier we want to find the derivatives:</a:t>
            </a:r>
            <a:endParaRPr lang="en-US" sz="2400" dirty="0">
              <a:solidFill>
                <a:schemeClr val="tx1">
                  <a:lumMod val="75000"/>
                  <a:lumOff val="25000"/>
                </a:schemeClr>
              </a:solidFill>
              <a:latin typeface="Karla" charset="0"/>
              <a:ea typeface="Karla" charset="0"/>
              <a:cs typeface="Karla" charset="0"/>
            </a:endParaRPr>
          </a:p>
        </p:txBody>
      </p:sp>
      <p:pic>
        <p:nvPicPr>
          <p:cNvPr id="7" name="Picture 6"/>
          <p:cNvPicPr>
            <a:picLocks noChangeAspect="1"/>
          </p:cNvPicPr>
          <p:nvPr/>
        </p:nvPicPr>
        <p:blipFill>
          <a:blip r:embed="rId2"/>
          <a:stretch>
            <a:fillRect/>
          </a:stretch>
        </p:blipFill>
        <p:spPr>
          <a:xfrm>
            <a:off x="1054100" y="2116240"/>
            <a:ext cx="5689600" cy="317500"/>
          </a:xfrm>
          <a:prstGeom prst="rect">
            <a:avLst/>
          </a:prstGeom>
        </p:spPr>
      </p:pic>
      <p:pic>
        <p:nvPicPr>
          <p:cNvPr id="12" name="Picture 11"/>
          <p:cNvPicPr>
            <a:picLocks noChangeAspect="1"/>
          </p:cNvPicPr>
          <p:nvPr/>
        </p:nvPicPr>
        <p:blipFill>
          <a:blip r:embed="rId3"/>
          <a:stretch>
            <a:fillRect/>
          </a:stretch>
        </p:blipFill>
        <p:spPr>
          <a:xfrm>
            <a:off x="1020234" y="4101986"/>
            <a:ext cx="2171700" cy="723900"/>
          </a:xfrm>
          <a:prstGeom prst="rect">
            <a:avLst/>
          </a:prstGeom>
        </p:spPr>
      </p:pic>
      <p:pic>
        <p:nvPicPr>
          <p:cNvPr id="13" name="Picture 12"/>
          <p:cNvPicPr>
            <a:picLocks noChangeAspect="1"/>
          </p:cNvPicPr>
          <p:nvPr/>
        </p:nvPicPr>
        <p:blipFill>
          <a:blip r:embed="rId4"/>
          <a:stretch>
            <a:fillRect/>
          </a:stretch>
        </p:blipFill>
        <p:spPr>
          <a:xfrm>
            <a:off x="1020234" y="5115051"/>
            <a:ext cx="2540000" cy="685800"/>
          </a:xfrm>
          <a:prstGeom prst="rect">
            <a:avLst/>
          </a:prstGeom>
        </p:spPr>
      </p:pic>
      <p:pic>
        <p:nvPicPr>
          <p:cNvPr id="14" name="Picture 13"/>
          <p:cNvPicPr>
            <a:picLocks noChangeAspect="1"/>
          </p:cNvPicPr>
          <p:nvPr/>
        </p:nvPicPr>
        <p:blipFill>
          <a:blip r:embed="rId5"/>
          <a:stretch>
            <a:fillRect/>
          </a:stretch>
        </p:blipFill>
        <p:spPr>
          <a:xfrm>
            <a:off x="1054100" y="2590095"/>
            <a:ext cx="3009900" cy="673100"/>
          </a:xfrm>
          <a:prstGeom prst="rect">
            <a:avLst/>
          </a:prstGeom>
        </p:spPr>
      </p:pic>
    </p:spTree>
    <p:extLst>
      <p:ext uri="{BB962C8B-B14F-4D97-AF65-F5344CB8AC3E}">
        <p14:creationId xmlns:p14="http://schemas.microsoft.com/office/powerpoint/2010/main" val="19677811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34</a:t>
            </a:fld>
            <a:endParaRPr lang="en-US"/>
          </a:p>
        </p:txBody>
      </p:sp>
    </p:spTree>
    <p:extLst>
      <p:ext uri="{BB962C8B-B14F-4D97-AF65-F5344CB8AC3E}">
        <p14:creationId xmlns:p14="http://schemas.microsoft.com/office/powerpoint/2010/main" val="792467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p:txBody>
          <a:bodyPr/>
          <a:lstStyle/>
          <a:p>
            <a:r>
              <a:rPr lang="en-US" dirty="0" smtClean="0"/>
              <a:t>Trial and Error</a:t>
            </a:r>
          </a:p>
          <a:p>
            <a:endParaRPr lang="en-US" dirty="0"/>
          </a:p>
          <a:p>
            <a:r>
              <a:rPr lang="en-US" dirty="0" smtClean="0"/>
              <a:t>There are many alternative methods which address how to set or adjust the learning rate, using the derivative or second derivatives and or the momentum. To be discussed in the next ANN lecture. </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35</a:t>
            </a:fld>
            <a:endParaRPr lang="en-US"/>
          </a:p>
        </p:txBody>
      </p:sp>
      <p:pic>
        <p:nvPicPr>
          <p:cNvPr id="5" name="Google Shape;634;p51"/>
          <p:cNvPicPr preferRelativeResize="0"/>
          <p:nvPr/>
        </p:nvPicPr>
        <p:blipFill>
          <a:blip r:embed="rId2">
            <a:alphaModFix/>
          </a:blip>
          <a:stretch>
            <a:fillRect/>
          </a:stretch>
        </p:blipFill>
        <p:spPr>
          <a:xfrm>
            <a:off x="9162776" y="4432825"/>
            <a:ext cx="1363300" cy="1947550"/>
          </a:xfrm>
          <a:prstGeom prst="rect">
            <a:avLst/>
          </a:prstGeom>
          <a:noFill/>
          <a:ln>
            <a:noFill/>
          </a:ln>
        </p:spPr>
      </p:pic>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J. Nocedal y S. Wright, “Numerical optimization”, Springer, 1999 </a:t>
            </a:r>
            <a:r>
              <a:rPr lang="en" sz="1600">
                <a:solidFill>
                  <a:schemeClr val="hlink"/>
                </a:solidFill>
                <a:uFill>
                  <a:noFill/>
                </a:uFill>
                <a:latin typeface="Open Sans"/>
                <a:ea typeface="Open Sans"/>
                <a:cs typeface="Open Sans"/>
                <a:sym typeface="Open Sans"/>
                <a:hlinkClick r:id="rId3"/>
              </a:rPr>
              <a:t>🔗</a:t>
            </a:r>
            <a:r>
              <a:rPr lang="en" sz="1600">
                <a:solidFill>
                  <a:schemeClr val="dk2"/>
                </a:solidFill>
                <a:latin typeface="Open Sans"/>
                <a:ea typeface="Open Sans"/>
                <a:cs typeface="Open Sans"/>
                <a:sym typeface="Open Sans"/>
              </a:rPr>
              <a:t> </a:t>
            </a:r>
            <a:endParaRPr sz="160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a:solidFill>
                  <a:schemeClr val="dk2"/>
                </a:solidFill>
                <a:latin typeface="Open Sans"/>
                <a:ea typeface="Open Sans"/>
                <a:cs typeface="Open Sans"/>
                <a:sym typeface="Open Sans"/>
              </a:rPr>
              <a:t>TLDR</a:t>
            </a:r>
            <a:r>
              <a:rPr lang="en" sz="1600">
                <a:solidFill>
                  <a:schemeClr val="dk2"/>
                </a:solidFill>
                <a:latin typeface="Open Sans"/>
                <a:ea typeface="Open Sans"/>
                <a:cs typeface="Open Sans"/>
                <a:sym typeface="Open Sans"/>
              </a:rPr>
              <a:t>: J. Bullinaria, “Learning with Momentum, Conjugate Gradient Learning”, 2015 </a:t>
            </a:r>
            <a:r>
              <a:rPr lang="en" sz="1600">
                <a:solidFill>
                  <a:schemeClr val="accent5"/>
                </a:solidFill>
                <a:uFill>
                  <a:noFill/>
                </a:uFill>
                <a:latin typeface="Open Sans"/>
                <a:ea typeface="Open Sans"/>
                <a:cs typeface="Open Sans"/>
                <a:sym typeface="Open Sans"/>
                <a:hlinkClick r:id="rId4"/>
              </a:rPr>
              <a:t>🔗</a:t>
            </a:r>
            <a:r>
              <a:rPr lang="en" sz="1600">
                <a:solidFill>
                  <a:schemeClr val="dk2"/>
                </a:solidFill>
                <a:latin typeface="Open Sans"/>
                <a:ea typeface="Open Sans"/>
                <a:cs typeface="Open Sans"/>
                <a:sym typeface="Open Sans"/>
              </a:rPr>
              <a:t> </a:t>
            </a:r>
            <a:endParaRPr sz="1600">
              <a:solidFill>
                <a:schemeClr val="dk2"/>
              </a:solidFill>
              <a:latin typeface="Open Sans"/>
              <a:ea typeface="Open Sans"/>
              <a:cs typeface="Open Sans"/>
              <a:sym typeface="Open Sans"/>
            </a:endParaRPr>
          </a:p>
        </p:txBody>
      </p:sp>
    </p:spTree>
    <p:extLst>
      <p:ext uri="{BB962C8B-B14F-4D97-AF65-F5344CB8AC3E}">
        <p14:creationId xmlns:p14="http://schemas.microsoft.com/office/powerpoint/2010/main" val="16755425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and Global minima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36</a:t>
            </a:fld>
            <a:endParaRPr lang="en-US"/>
          </a:p>
        </p:txBody>
      </p:sp>
    </p:spTree>
    <p:extLst>
      <p:ext uri="{BB962C8B-B14F-4D97-AF65-F5344CB8AC3E}">
        <p14:creationId xmlns:p14="http://schemas.microsoft.com/office/powerpoint/2010/main" val="19012262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37</a:t>
            </a:fld>
            <a:endParaRPr lang="en-US"/>
          </a:p>
        </p:txBody>
      </p:sp>
    </p:spTree>
    <p:extLst>
      <p:ext uri="{BB962C8B-B14F-4D97-AF65-F5344CB8AC3E}">
        <p14:creationId xmlns:p14="http://schemas.microsoft.com/office/powerpoint/2010/main" val="1037470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descent</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38</a:t>
            </a:fld>
            <a:endParaRPr lang="en-US"/>
          </a:p>
        </p:txBody>
      </p:sp>
    </p:spTree>
    <p:extLst>
      <p:ext uri="{BB962C8B-B14F-4D97-AF65-F5344CB8AC3E}">
        <p14:creationId xmlns:p14="http://schemas.microsoft.com/office/powerpoint/2010/main" val="16858356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39</a:t>
            </a:fld>
            <a:endParaRPr lang="en-US"/>
          </a:p>
        </p:txBody>
      </p:sp>
    </p:spTree>
    <p:extLst>
      <p:ext uri="{BB962C8B-B14F-4D97-AF65-F5344CB8AC3E}">
        <p14:creationId xmlns:p14="http://schemas.microsoft.com/office/powerpoint/2010/main" val="19839261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parameters for Logistic Regression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1177758"/>
                <a:ext cx="10761177" cy="2111143"/>
              </a:xfrm>
            </p:spPr>
            <p:txBody>
              <a:bodyPr/>
              <a:lstStyle/>
              <a:p>
                <a:r>
                  <a:rPr lang="en-US" sz="2400" dirty="0" smtClean="0"/>
                  <a:t>Recall in previous lecture we talk about finding the parameters of Logistic Regression using iterative method. </a:t>
                </a:r>
              </a:p>
              <a:p>
                <a:endParaRPr lang="en-US" sz="2400" dirty="0"/>
              </a:p>
              <a:p>
                <a:r>
                  <a:rPr lang="en-US" sz="2400" dirty="0" smtClean="0">
                    <a:solidFill>
                      <a:schemeClr val="accent5">
                        <a:lumMod val="75000"/>
                      </a:schemeClr>
                    </a:solidFill>
                  </a:rPr>
                  <a:t>“</a:t>
                </a:r>
                <a:r>
                  <a:rPr lang="en-US" sz="2400" dirty="0">
                    <a:solidFill>
                      <a:schemeClr val="accent5">
                        <a:lumMod val="75000"/>
                      </a:schemeClr>
                    </a:solidFill>
                  </a:rPr>
                  <a:t>The estimation procedure is identical to that as before for simple logistic regression: </a:t>
                </a:r>
              </a:p>
              <a:p>
                <a:r>
                  <a:rPr lang="en-US" sz="2400" dirty="0">
                    <a:solidFill>
                      <a:schemeClr val="accent5">
                        <a:lumMod val="75000"/>
                      </a:schemeClr>
                    </a:solidFill>
                  </a:rPr>
                  <a:t>	a likelihood approach is taken, and the function is maximized across 	all parameters </a:t>
                </a:r>
                <a14:m>
                  <m:oMath xmlns:m="http://schemas.openxmlformats.org/officeDocument/2006/math">
                    <m:sSub>
                      <m:sSubPr>
                        <m:ctrlPr>
                          <a:rPr lang="en-US" sz="2400" i="1">
                            <a:solidFill>
                              <a:schemeClr val="accent5">
                                <a:lumMod val="75000"/>
                              </a:schemeClr>
                            </a:solidFill>
                            <a:latin typeface="Cambria Math" charset="0"/>
                          </a:rPr>
                        </m:ctrlPr>
                      </m:sSubPr>
                      <m:e>
                        <m:r>
                          <a:rPr lang="en-US" sz="2400" i="1">
                            <a:solidFill>
                              <a:schemeClr val="accent5">
                                <a:lumMod val="75000"/>
                              </a:schemeClr>
                            </a:solidFill>
                            <a:latin typeface="Cambria Math" charset="0"/>
                            <a:ea typeface="Cambria Math" charset="0"/>
                            <a:cs typeface="Cambria Math" charset="0"/>
                          </a:rPr>
                          <m:t>𝛽</m:t>
                        </m:r>
                      </m:e>
                      <m:sub>
                        <m:r>
                          <a:rPr lang="en-US" sz="2400" i="1">
                            <a:solidFill>
                              <a:schemeClr val="accent5">
                                <a:lumMod val="75000"/>
                              </a:schemeClr>
                            </a:solidFill>
                            <a:latin typeface="Cambria Math" charset="0"/>
                          </a:rPr>
                          <m:t>0</m:t>
                        </m:r>
                      </m:sub>
                    </m:sSub>
                  </m:oMath>
                </a14:m>
                <a:r>
                  <a:rPr lang="en-US" sz="2400" dirty="0">
                    <a:solidFill>
                      <a:schemeClr val="accent5">
                        <a:lumMod val="75000"/>
                      </a:schemeClr>
                    </a:solidFill>
                  </a:rPr>
                  <a:t>, </a:t>
                </a:r>
                <a14:m>
                  <m:oMath xmlns:m="http://schemas.openxmlformats.org/officeDocument/2006/math">
                    <m:sSub>
                      <m:sSubPr>
                        <m:ctrlPr>
                          <a:rPr lang="en-US" sz="2400" i="1">
                            <a:solidFill>
                              <a:schemeClr val="accent5">
                                <a:lumMod val="75000"/>
                              </a:schemeClr>
                            </a:solidFill>
                            <a:latin typeface="Cambria Math" charset="0"/>
                          </a:rPr>
                        </m:ctrlPr>
                      </m:sSubPr>
                      <m:e>
                        <m:r>
                          <a:rPr lang="en-US" sz="2400" i="1">
                            <a:solidFill>
                              <a:schemeClr val="accent5">
                                <a:lumMod val="75000"/>
                              </a:schemeClr>
                            </a:solidFill>
                            <a:latin typeface="Cambria Math" charset="0"/>
                            <a:ea typeface="Cambria Math" charset="0"/>
                            <a:cs typeface="Cambria Math" charset="0"/>
                          </a:rPr>
                          <m:t>𝛽</m:t>
                        </m:r>
                      </m:e>
                      <m:sub>
                        <m:r>
                          <a:rPr lang="en-US" sz="2400" i="1">
                            <a:solidFill>
                              <a:schemeClr val="accent5">
                                <a:lumMod val="75000"/>
                              </a:schemeClr>
                            </a:solidFill>
                            <a:latin typeface="Cambria Math" charset="0"/>
                            <a:ea typeface="Cambria Math" charset="0"/>
                            <a:cs typeface="Cambria Math" charset="0"/>
                          </a:rPr>
                          <m:t>1</m:t>
                        </m:r>
                      </m:sub>
                    </m:sSub>
                    <m:r>
                      <a:rPr lang="en-US" sz="2400" i="1">
                        <a:solidFill>
                          <a:schemeClr val="accent5">
                            <a:lumMod val="75000"/>
                          </a:schemeClr>
                        </a:solidFill>
                        <a:latin typeface="Cambria Math" charset="0"/>
                      </a:rPr>
                      <m:t>,…,</m:t>
                    </m:r>
                    <m:sSub>
                      <m:sSubPr>
                        <m:ctrlPr>
                          <a:rPr lang="en-US" sz="2400" i="1">
                            <a:solidFill>
                              <a:schemeClr val="accent5">
                                <a:lumMod val="75000"/>
                              </a:schemeClr>
                            </a:solidFill>
                            <a:latin typeface="Cambria Math" charset="0"/>
                          </a:rPr>
                        </m:ctrlPr>
                      </m:sSubPr>
                      <m:e>
                        <m:r>
                          <a:rPr lang="en-US" sz="2400" i="1">
                            <a:solidFill>
                              <a:schemeClr val="accent5">
                                <a:lumMod val="75000"/>
                              </a:schemeClr>
                            </a:solidFill>
                            <a:latin typeface="Cambria Math" charset="0"/>
                            <a:ea typeface="Cambria Math" charset="0"/>
                            <a:cs typeface="Cambria Math" charset="0"/>
                          </a:rPr>
                          <m:t>𝛽</m:t>
                        </m:r>
                      </m:e>
                      <m:sub>
                        <m:r>
                          <a:rPr lang="en-US" sz="2400" i="1">
                            <a:solidFill>
                              <a:schemeClr val="accent5">
                                <a:lumMod val="75000"/>
                              </a:schemeClr>
                            </a:solidFill>
                            <a:latin typeface="Cambria Math" charset="0"/>
                            <a:ea typeface="Cambria Math" charset="0"/>
                            <a:cs typeface="Cambria Math" charset="0"/>
                          </a:rPr>
                          <m:t>𝑝</m:t>
                        </m:r>
                      </m:sub>
                    </m:sSub>
                  </m:oMath>
                </a14:m>
                <a:r>
                  <a:rPr lang="en-US" sz="2400" dirty="0">
                    <a:solidFill>
                      <a:schemeClr val="accent5">
                        <a:lumMod val="75000"/>
                      </a:schemeClr>
                    </a:solidFill>
                  </a:rPr>
                  <a:t> using an iterative method like </a:t>
                </a:r>
                <a:r>
                  <a:rPr lang="en-US" sz="2400" dirty="0" smtClean="0">
                    <a:solidFill>
                      <a:schemeClr val="accent5">
                        <a:lumMod val="75000"/>
                      </a:schemeClr>
                    </a:solidFill>
                  </a:rPr>
                  <a:t>Newton-Raphson...  ”</a:t>
                </a:r>
              </a:p>
              <a:p>
                <a:endParaRPr lang="en-US" sz="2400" dirty="0">
                  <a:solidFill>
                    <a:schemeClr val="accent3">
                      <a:lumMod val="50000"/>
                    </a:schemeClr>
                  </a:solidFill>
                </a:endParaRPr>
              </a:p>
              <a:p>
                <a:r>
                  <a:rPr lang="en-US" sz="2400" dirty="0" smtClean="0">
                    <a:solidFill>
                      <a:schemeClr val="tx1">
                        <a:lumMod val="75000"/>
                        <a:lumOff val="25000"/>
                      </a:schemeClr>
                    </a:solidFill>
                  </a:rPr>
                  <a:t>We will learn how to do actually find the solution.</a:t>
                </a:r>
              </a:p>
              <a:p>
                <a:endParaRPr lang="en-US" sz="2400" dirty="0">
                  <a:solidFill>
                    <a:schemeClr val="accent3">
                      <a:lumMod val="50000"/>
                    </a:schemeClr>
                  </a:solidFill>
                </a:endParaRPr>
              </a:p>
              <a:p>
                <a:r>
                  <a:rPr lang="en-US" sz="2400" dirty="0" smtClean="0">
                    <a:solidFill>
                      <a:schemeClr val="accent3">
                        <a:lumMod val="50000"/>
                      </a:schemeClr>
                    </a:solidFill>
                  </a:rPr>
                  <a:t> </a:t>
                </a:r>
              </a:p>
              <a:p>
                <a:endParaRPr lang="en-US" sz="2400" dirty="0">
                  <a:solidFill>
                    <a:schemeClr val="accent3">
                      <a:lumMod val="50000"/>
                    </a:schemeClr>
                  </a:solidFill>
                </a:endParaRPr>
              </a:p>
              <a:p>
                <a:endParaRPr lang="en-US" sz="2400" dirty="0">
                  <a:solidFill>
                    <a:schemeClr val="accent3">
                      <a:lumMod val="50000"/>
                    </a:schemeClr>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1177758"/>
                <a:ext cx="10761177" cy="2111143"/>
              </a:xfrm>
              <a:blipFill rotWithShape="0">
                <a:blip r:embed="rId2"/>
                <a:stretch>
                  <a:fillRect l="-907" t="-2305" b="-1025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4FD6AAA-7C75-FB4B-8EA1-06B22787237D}" type="slidenum">
              <a:rPr lang="en-US" smtClean="0"/>
              <a:t>4</a:t>
            </a:fld>
            <a:endParaRPr lang="en-US"/>
          </a:p>
        </p:txBody>
      </p:sp>
    </p:spTree>
    <p:extLst>
      <p:ext uri="{BB962C8B-B14F-4D97-AF65-F5344CB8AC3E}">
        <p14:creationId xmlns:p14="http://schemas.microsoft.com/office/powerpoint/2010/main" val="15055152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566" y="216531"/>
            <a:ext cx="11493416" cy="767276"/>
          </a:xfrm>
        </p:spPr>
        <p:txBody>
          <a:bodyPr/>
          <a:lstStyle/>
          <a:p>
            <a:endParaRPr lang="en-US"/>
          </a:p>
        </p:txBody>
      </p:sp>
      <p:sp>
        <p:nvSpPr>
          <p:cNvPr id="4" name="Slide Number Placeholder 3"/>
          <p:cNvSpPr>
            <a:spLocks noGrp="1"/>
          </p:cNvSpPr>
          <p:nvPr>
            <p:ph type="sldNum" sz="quarter" idx="12"/>
          </p:nvPr>
        </p:nvSpPr>
        <p:spPr>
          <a:xfrm>
            <a:off x="9154274" y="6400800"/>
            <a:ext cx="2844800" cy="365125"/>
          </a:xfrm>
        </p:spPr>
        <p:txBody>
          <a:bodyPr/>
          <a:lstStyle/>
          <a:p>
            <a:fld id="{74FD6AAA-7C75-FB4B-8EA1-06B22787237D}" type="slidenum">
              <a:rPr lang="en-US" smtClean="0"/>
              <a:t>40</a:t>
            </a:fld>
            <a:endParaRPr lang="en-US"/>
          </a:p>
        </p:txBody>
      </p:sp>
      <p:grpSp>
        <p:nvGrpSpPr>
          <p:cNvPr id="36" name="Group 35"/>
          <p:cNvGrpSpPr/>
          <p:nvPr/>
        </p:nvGrpSpPr>
        <p:grpSpPr>
          <a:xfrm>
            <a:off x="77770" y="1431116"/>
            <a:ext cx="12141925" cy="1032810"/>
            <a:chOff x="244843" y="3195835"/>
            <a:chExt cx="12141925" cy="1032810"/>
          </a:xfrm>
        </p:grpSpPr>
        <mc:AlternateContent xmlns:mc="http://schemas.openxmlformats.org/markup-compatibility/2006">
          <mc:Choice xmlns:a14="http://schemas.microsoft.com/office/drawing/2010/main" Requires="a14">
            <p:sp>
              <p:nvSpPr>
                <p:cNvPr id="17" name="TextBox 16"/>
                <p:cNvSpPr txBox="1"/>
                <p:nvPr/>
              </p:nvSpPr>
              <p:spPr>
                <a:xfrm>
                  <a:off x="8680808" y="3513872"/>
                  <a:ext cx="3705960"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p:sp>
              <p:nvSpPr>
                <p:cNvPr id="17" name="TextBox 16"/>
                <p:cNvSpPr txBox="1">
                  <a:spLocks noRot="1" noChangeAspect="1" noMove="1" noResize="1" noEditPoints="1" noAdjustHandles="1" noChangeArrowheads="1" noChangeShapeType="1" noTextEdit="1"/>
                </p:cNvSpPr>
                <p:nvPr/>
              </p:nvSpPr>
              <p:spPr>
                <a:xfrm>
                  <a:off x="8680808" y="3513872"/>
                  <a:ext cx="3705960" cy="338554"/>
                </a:xfrm>
                <a:prstGeom prst="rect">
                  <a:avLst/>
                </a:prstGeom>
                <a:blipFill rotWithShape="0">
                  <a:blip r:embed="rId2"/>
                  <a:stretch>
                    <a:fillRect t="-89091" b="-116364"/>
                  </a:stretch>
                </a:blipFill>
              </p:spPr>
              <p:txBody>
                <a:bodyPr/>
                <a:lstStyle/>
                <a:p>
                  <a:r>
                    <a:rPr lang="en-US">
                      <a:noFill/>
                    </a:rPr>
                    <a:t> </a:t>
                  </a:r>
                </a:p>
              </p:txBody>
            </p:sp>
          </mc:Fallback>
        </mc:AlternateContent>
        <p:grpSp>
          <p:nvGrpSpPr>
            <p:cNvPr id="35" name="Group 34"/>
            <p:cNvGrpSpPr/>
            <p:nvPr/>
          </p:nvGrpSpPr>
          <p:grpSpPr>
            <a:xfrm>
              <a:off x="244843" y="3195835"/>
              <a:ext cx="8416752" cy="1032810"/>
              <a:chOff x="244843" y="3195835"/>
              <a:chExt cx="8416752" cy="1032810"/>
            </a:xfrm>
          </p:grpSpPr>
          <p:sp>
            <p:nvSpPr>
              <p:cNvPr id="5" name="Rectangle 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6" name="TextBox 5"/>
                  <p:cNvSpPr txBox="1"/>
                  <p:nvPr/>
                </p:nvSpPr>
                <p:spPr>
                  <a:xfrm>
                    <a:off x="244843" y="3522061"/>
                    <a:ext cx="43338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244843" y="3522061"/>
                    <a:ext cx="433387" cy="369332"/>
                  </a:xfrm>
                  <a:prstGeom prst="rect">
                    <a:avLst/>
                  </a:prstGeom>
                  <a:blipFill rotWithShape="0">
                    <a:blip r:embed="rId3"/>
                    <a:stretch>
                      <a:fillRect b="-1639"/>
                    </a:stretch>
                  </a:blipFill>
                </p:spPr>
                <p:txBody>
                  <a:bodyPr/>
                  <a:lstStyle/>
                  <a:p>
                    <a:r>
                      <a:rPr lang="en-US">
                        <a:noFill/>
                      </a:rPr>
                      <a:t> </a:t>
                    </a:r>
                  </a:p>
                </p:txBody>
              </p:sp>
            </mc:Fallback>
          </mc:AlternateContent>
          <p:cxnSp>
            <p:nvCxnSpPr>
              <p:cNvPr id="8" name="Straight Arrow Connector 7"/>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2412720" y="3498483"/>
                    <a:ext cx="167225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2412720" y="3498483"/>
                    <a:ext cx="1672253"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2" name="Straight Arrow Connector 11"/>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14" name="TextBox 13"/>
                  <p:cNvSpPr txBox="1"/>
                  <p:nvPr/>
                </p:nvSpPr>
                <p:spPr>
                  <a:xfrm>
                    <a:off x="5404539" y="3359086"/>
                    <a:ext cx="2245512" cy="6173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sup>
                              </m:sSup>
                            </m:den>
                          </m:f>
                        </m:oMath>
                      </m:oMathPara>
                    </a14:m>
                    <a:endParaRPr lang="en-US" b="1" dirty="0"/>
                  </a:p>
                </p:txBody>
              </p:sp>
            </mc:Choice>
            <mc:Fallback>
              <p:sp>
                <p:nvSpPr>
                  <p:cNvPr id="14" name="TextBox 13"/>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5" name="Straight Arrow Connector 14"/>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23" name="Straight Arrow Connector 22"/>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37" name="Straight Arrow Connector 36"/>
          <p:cNvCxnSpPr/>
          <p:nvPr/>
        </p:nvCxnSpPr>
        <p:spPr>
          <a:xfrm flipV="1">
            <a:off x="8522400" y="1945105"/>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5" name="TextBox 54"/>
              <p:cNvSpPr txBox="1"/>
              <p:nvPr/>
            </p:nvSpPr>
            <p:spPr>
              <a:xfrm>
                <a:off x="86367" y="3123685"/>
                <a:ext cx="47583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p:sp>
            <p:nvSpPr>
              <p:cNvPr id="55" name="TextBox 54"/>
              <p:cNvSpPr txBox="1">
                <a:spLocks noRot="1" noChangeAspect="1" noMove="1" noResize="1" noEditPoints="1" noAdjustHandles="1" noChangeArrowheads="1" noChangeShapeType="1" noTextEdit="1"/>
              </p:cNvSpPr>
              <p:nvPr/>
            </p:nvSpPr>
            <p:spPr>
              <a:xfrm>
                <a:off x="86367" y="3123685"/>
                <a:ext cx="475836" cy="369332"/>
              </a:xfrm>
              <a:prstGeom prst="rect">
                <a:avLst/>
              </a:prstGeom>
              <a:blipFill rotWithShape="0">
                <a:blip r:embed="rId6"/>
                <a:stretch>
                  <a:fillRect/>
                </a:stretch>
              </a:blipFill>
            </p:spPr>
            <p:txBody>
              <a:bodyPr/>
              <a:lstStyle/>
              <a:p>
                <a:r>
                  <a:rPr lang="en-US">
                    <a:noFill/>
                  </a:rPr>
                  <a:t> </a:t>
                </a:r>
              </a:p>
            </p:txBody>
          </p:sp>
        </mc:Fallback>
      </mc:AlternateContent>
      <p:cxnSp>
        <p:nvCxnSpPr>
          <p:cNvPr id="56" name="Straight Arrow Connector 55"/>
          <p:cNvCxnSpPr/>
          <p:nvPr/>
        </p:nvCxnSpPr>
        <p:spPr>
          <a:xfrm>
            <a:off x="562203" y="3331700"/>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8" name="TextBox 57"/>
              <p:cNvSpPr txBox="1"/>
              <p:nvPr/>
            </p:nvSpPr>
            <p:spPr>
              <a:xfrm>
                <a:off x="8486040" y="3112351"/>
                <a:ext cx="3705960"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𝑘</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p:sp>
            <p:nvSpPr>
              <p:cNvPr id="58" name="TextBox 57"/>
              <p:cNvSpPr txBox="1">
                <a:spLocks noRot="1" noChangeAspect="1" noMove="1" noResize="1" noEditPoints="1" noAdjustHandles="1" noChangeArrowheads="1" noChangeShapeType="1" noTextEdit="1"/>
              </p:cNvSpPr>
              <p:nvPr/>
            </p:nvSpPr>
            <p:spPr>
              <a:xfrm>
                <a:off x="8486040" y="3112351"/>
                <a:ext cx="3705960" cy="338554"/>
              </a:xfrm>
              <a:prstGeom prst="rect">
                <a:avLst/>
              </a:prstGeom>
              <a:blipFill rotWithShape="0">
                <a:blip r:embed="rId7"/>
                <a:stretch>
                  <a:fillRect t="-89091" b="-116364"/>
                </a:stretch>
              </a:blipFill>
            </p:spPr>
            <p:txBody>
              <a:bodyPr/>
              <a:lstStyle/>
              <a:p>
                <a:r>
                  <a:rPr lang="en-US">
                    <a:noFill/>
                  </a:rPr>
                  <a:t> </a:t>
                </a:r>
              </a:p>
            </p:txBody>
          </p:sp>
        </mc:Fallback>
      </mc:AlternateContent>
      <p:cxnSp>
        <p:nvCxnSpPr>
          <p:cNvPr id="59" name="Straight Arrow Connector 58"/>
          <p:cNvCxnSpPr/>
          <p:nvPr/>
        </p:nvCxnSpPr>
        <p:spPr>
          <a:xfrm flipV="1">
            <a:off x="8395819" y="3297017"/>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0" name="Group 79"/>
          <p:cNvGrpSpPr/>
          <p:nvPr/>
        </p:nvGrpSpPr>
        <p:grpSpPr>
          <a:xfrm>
            <a:off x="0" y="4778909"/>
            <a:ext cx="11852982" cy="1032810"/>
            <a:chOff x="0" y="4778909"/>
            <a:chExt cx="11852982" cy="1032810"/>
          </a:xfrm>
        </p:grpSpPr>
        <p:grpSp>
          <p:nvGrpSpPr>
            <p:cNvPr id="79" name="Group 78"/>
            <p:cNvGrpSpPr/>
            <p:nvPr/>
          </p:nvGrpSpPr>
          <p:grpSpPr>
            <a:xfrm>
              <a:off x="0" y="4778909"/>
              <a:ext cx="11852982" cy="1032810"/>
              <a:chOff x="0" y="4778909"/>
              <a:chExt cx="11852982" cy="1032810"/>
            </a:xfrm>
          </p:grpSpPr>
          <mc:AlternateContent xmlns:mc="http://schemas.openxmlformats.org/markup-compatibility/2006">
            <mc:Choice xmlns:a14="http://schemas.microsoft.com/office/drawing/2010/main" Requires="a14">
              <p:sp>
                <p:nvSpPr>
                  <p:cNvPr id="51" name="TextBox 50"/>
                  <p:cNvSpPr txBox="1"/>
                  <p:nvPr/>
                </p:nvSpPr>
                <p:spPr>
                  <a:xfrm>
                    <a:off x="8147022" y="4876881"/>
                    <a:ext cx="3705960" cy="76450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p:sp>
                <p:nvSpPr>
                  <p:cNvPr id="51" name="TextBox 50"/>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8"/>
                    <a:stretch>
                      <a:fillRect/>
                    </a:stretch>
                  </a:blipFill>
                </p:spPr>
                <p:txBody>
                  <a:bodyPr/>
                  <a:lstStyle/>
                  <a:p>
                    <a:r>
                      <a:rPr lang="en-US">
                        <a:noFill/>
                      </a:rPr>
                      <a:t> </a:t>
                    </a:r>
                  </a:p>
                </p:txBody>
              </p:sp>
            </mc:Fallback>
          </mc:AlternateContent>
          <p:grpSp>
            <p:nvGrpSpPr>
              <p:cNvPr id="63" name="Group 62"/>
              <p:cNvGrpSpPr/>
              <p:nvPr/>
            </p:nvGrpSpPr>
            <p:grpSpPr>
              <a:xfrm>
                <a:off x="0" y="4778909"/>
                <a:ext cx="8416752" cy="1032810"/>
                <a:chOff x="244843" y="3195835"/>
                <a:chExt cx="8416752" cy="1032810"/>
              </a:xfrm>
            </p:grpSpPr>
            <p:sp>
              <p:nvSpPr>
                <p:cNvPr id="64" name="Rectangle 63"/>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65" name="TextBox 64"/>
                    <p:cNvSpPr txBox="1"/>
                    <p:nvPr/>
                  </p:nvSpPr>
                  <p:spPr>
                    <a:xfrm>
                      <a:off x="244843" y="3522061"/>
                      <a:ext cx="39228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65" name="TextBox 64"/>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9"/>
                      <a:stretch>
                        <a:fillRect/>
                      </a:stretch>
                    </a:blipFill>
                  </p:spPr>
                  <p:txBody>
                    <a:bodyPr/>
                    <a:lstStyle/>
                    <a:p>
                      <a:r>
                        <a:rPr lang="en-US">
                          <a:noFill/>
                        </a:rPr>
                        <a:t> </a:t>
                      </a:r>
                    </a:p>
                  </p:txBody>
                </p:sp>
              </mc:Fallback>
            </mc:AlternateContent>
            <p:cxnSp>
              <p:nvCxnSpPr>
                <p:cNvPr id="66" name="Straight Arrow Connector 65"/>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7" name="TextBox 66"/>
                    <p:cNvSpPr txBox="1"/>
                    <p:nvPr/>
                  </p:nvSpPr>
                  <p:spPr>
                    <a:xfrm>
                      <a:off x="2412720" y="3498483"/>
                      <a:ext cx="156049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p:sp>
                  <p:nvSpPr>
                    <p:cNvPr id="67" name="TextBox 66"/>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10"/>
                      <a:stretch>
                        <a:fillRect b="-13333"/>
                      </a:stretch>
                    </a:blipFill>
                  </p:spPr>
                  <p:txBody>
                    <a:bodyPr/>
                    <a:lstStyle/>
                    <a:p>
                      <a:r>
                        <a:rPr lang="en-US">
                          <a:noFill/>
                        </a:rPr>
                        <a:t> </a:t>
                      </a:r>
                    </a:p>
                  </p:txBody>
                </p:sp>
              </mc:Fallback>
            </mc:AlternateContent>
            <p:cxnSp>
              <p:nvCxnSpPr>
                <p:cNvPr id="68" name="Straight Arrow Connector 67"/>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70" name="TextBox 69"/>
                    <p:cNvSpPr txBox="1"/>
                    <p:nvPr/>
                  </p:nvSpPr>
                  <p:spPr>
                    <a:xfrm>
                      <a:off x="5404539" y="3359086"/>
                      <a:ext cx="2245512" cy="6173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p:sp>
                  <p:nvSpPr>
                    <p:cNvPr id="70" name="TextBox 69"/>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1"/>
                      <a:stretch>
                        <a:fillRect/>
                      </a:stretch>
                    </a:blipFill>
                  </p:spPr>
                  <p:txBody>
                    <a:bodyPr/>
                    <a:lstStyle/>
                    <a:p>
                      <a:r>
                        <a:rPr lang="en-US">
                          <a:noFill/>
                        </a:rPr>
                        <a:t> </a:t>
                      </a:r>
                    </a:p>
                  </p:txBody>
                </p:sp>
              </mc:Fallback>
            </mc:AlternateContent>
            <p:cxnSp>
              <p:nvCxnSpPr>
                <p:cNvPr id="71" name="Straight Arrow Connector 70"/>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73" name="Straight Arrow Connector 72"/>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7" name="Straight Arrow Connector 7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402787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799251" y="-1599128"/>
            <a:ext cx="10327008" cy="2111143"/>
          </a:xfrm>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mc:Choice xmlns:a14="http://schemas.microsoft.com/office/drawing/2010/main" Requires="a14">
              <p:sp>
                <p:nvSpPr>
                  <p:cNvPr id="23" name="TextBox 22"/>
                  <p:cNvSpPr txBox="1"/>
                  <p:nvPr/>
                </p:nvSpPr>
                <p:spPr>
                  <a:xfrm>
                    <a:off x="8147022" y="4876881"/>
                    <a:ext cx="3705960" cy="76450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26" name="TextBox 25"/>
                    <p:cNvSpPr txBox="1"/>
                    <p:nvPr/>
                  </p:nvSpPr>
                  <p:spPr>
                    <a:xfrm>
                      <a:off x="244843" y="3522061"/>
                      <a:ext cx="39228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p:cNvSpPr txBox="1"/>
                    <p:nvPr/>
                  </p:nvSpPr>
                  <p:spPr>
                    <a:xfrm>
                      <a:off x="2412720" y="3498483"/>
                      <a:ext cx="156049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31" name="TextBox 30"/>
                    <p:cNvSpPr txBox="1"/>
                    <p:nvPr/>
                  </p:nvSpPr>
                  <p:spPr>
                    <a:xfrm>
                      <a:off x="5404539" y="3359086"/>
                      <a:ext cx="2245512" cy="6173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37" name="TextBox 36"/>
              <p:cNvSpPr txBox="1"/>
              <p:nvPr/>
            </p:nvSpPr>
            <p:spPr>
              <a:xfrm>
                <a:off x="9752053" y="3520111"/>
                <a:ext cx="814347" cy="60202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mr-IN" sz="1600" b="0" i="1" smtClean="0">
                              <a:latin typeface="Cambria Math" charset="0"/>
                              <a:ea typeface="Cambria Math" charset="0"/>
                              <a:cs typeface="Cambria Math" charset="0"/>
                            </a:rPr>
                          </m:ctrlPr>
                        </m:fPr>
                        <m:num>
                          <m:r>
                            <a:rPr lang="mr-IN"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ℒ</m:t>
                          </m:r>
                        </m:num>
                        <m:den>
                          <m:r>
                            <a:rPr lang="mr-IN"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𝑝</m:t>
                          </m:r>
                        </m:den>
                      </m:f>
                    </m:oMath>
                  </m:oMathPara>
                </a14:m>
                <a:endParaRPr lang="en-US" b="0" i="1" dirty="0" smtClean="0">
                  <a:latin typeface="Cambria Math" charset="0"/>
                  <a:ea typeface="Cambria Math" charset="0"/>
                  <a:cs typeface="Cambria Math" charset="0"/>
                </a:endParaRPr>
              </a:p>
            </p:txBody>
          </p:sp>
        </mc:Choice>
        <mc:Fallback>
          <p:sp>
            <p:nvSpPr>
              <p:cNvPr id="37" name="TextBox 36"/>
              <p:cNvSpPr txBox="1">
                <a:spLocks noRot="1" noChangeAspect="1" noMove="1" noResize="1" noEditPoints="1" noAdjustHandles="1" noChangeArrowheads="1" noChangeShapeType="1" noTextEdit="1"/>
              </p:cNvSpPr>
              <p:nvPr/>
            </p:nvSpPr>
            <p:spPr>
              <a:xfrm>
                <a:off x="9752053" y="3520111"/>
                <a:ext cx="814347" cy="602024"/>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p:cNvSpPr txBox="1"/>
              <p:nvPr/>
            </p:nvSpPr>
            <p:spPr>
              <a:xfrm>
                <a:off x="6199078" y="3539796"/>
                <a:ext cx="771565" cy="582339"/>
              </a:xfrm>
              <a:prstGeom prst="rect">
                <a:avLst/>
              </a:prstGeom>
              <a:noFill/>
            </p:spPr>
            <p:txBody>
              <a:bodyPr wrap="square" rtlCol="0">
                <a:spAutoFit/>
              </a:bodyPr>
              <a:lstStyle/>
              <a:p>
                <a14:m>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a14:m>
                <a:r>
                  <a:rPr lang="mr-IN" sz="2000" b="0" dirty="0" smtClean="0">
                    <a:ea typeface="Cambria Math" charset="0"/>
                    <a:cs typeface="Cambria Math" charset="0"/>
                  </a:rPr>
                  <a:t> </a:t>
                </a:r>
                <a14:m>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h</m:t>
                        </m:r>
                      </m:den>
                    </m:f>
                  </m:oMath>
                </a14:m>
                <a:endParaRPr lang="en-US" sz="2000" b="0" i="1" dirty="0" smtClean="0">
                  <a:latin typeface="Cambria Math" charset="0"/>
                  <a:ea typeface="Cambria Math" charset="0"/>
                  <a:cs typeface="Cambria Math" charset="0"/>
                </a:endParaRPr>
              </a:p>
            </p:txBody>
          </p:sp>
        </mc:Choice>
        <mc:Fallback>
          <p:sp>
            <p:nvSpPr>
              <p:cNvPr id="38" name="TextBox 37"/>
              <p:cNvSpPr txBox="1">
                <a:spLocks noRot="1" noChangeAspect="1" noMove="1" noResize="1" noEditPoints="1" noAdjustHandles="1" noChangeArrowheads="1" noChangeShapeType="1" noTextEdit="1"/>
              </p:cNvSpPr>
              <p:nvPr/>
            </p:nvSpPr>
            <p:spPr>
              <a:xfrm>
                <a:off x="6199078" y="3539796"/>
                <a:ext cx="771565" cy="582339"/>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p:cNvSpPr txBox="1"/>
              <p:nvPr/>
            </p:nvSpPr>
            <p:spPr>
              <a:xfrm>
                <a:off x="2567033" y="3525811"/>
                <a:ext cx="1553494" cy="582339"/>
              </a:xfrm>
              <a:prstGeom prst="rect">
                <a:avLst/>
              </a:prstGeom>
              <a:noFill/>
            </p:spPr>
            <p:txBody>
              <a:bodyPr wrap="square" rtlCol="0">
                <a:spAutoFit/>
              </a:bodyPr>
              <a:lstStyle/>
              <a:p>
                <a14:m>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a14:m>
                <a:r>
                  <a:rPr lang="mr-IN" sz="2000" b="0" dirty="0" smtClean="0">
                    <a:ea typeface="Cambria Math" charset="0"/>
                    <a:cs typeface="Cambria Math" charset="0"/>
                  </a:rPr>
                  <a:t> </a:t>
                </a:r>
                <a14:m>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h</m:t>
                        </m:r>
                      </m:den>
                    </m:f>
                  </m:oMath>
                </a14:m>
                <a:r>
                  <a:rPr lang="mr-IN" sz="2000" b="0" dirty="0" smtClean="0">
                    <a:ea typeface="Cambria Math" charset="0"/>
                    <a:cs typeface="Cambria Math" charset="0"/>
                  </a:rPr>
                  <a:t> </a:t>
                </a:r>
                <a14:m>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h</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𝛽</m:t>
                        </m:r>
                      </m:den>
                    </m:f>
                  </m:oMath>
                </a14:m>
                <a:endParaRPr lang="en-US" sz="2000" b="0" i="1" dirty="0" smtClean="0">
                  <a:latin typeface="Cambria Math" charset="0"/>
                  <a:ea typeface="Cambria Math" charset="0"/>
                  <a:cs typeface="Cambria Math" charset="0"/>
                </a:endParaRPr>
              </a:p>
            </p:txBody>
          </p:sp>
        </mc:Choice>
        <mc:Fallback>
          <p:sp>
            <p:nvSpPr>
              <p:cNvPr id="39" name="TextBox 38"/>
              <p:cNvSpPr txBox="1">
                <a:spLocks noRot="1" noChangeAspect="1" noMove="1" noResize="1" noEditPoints="1" noAdjustHandles="1" noChangeArrowheads="1" noChangeShapeType="1" noTextEdit="1"/>
              </p:cNvSpPr>
              <p:nvPr/>
            </p:nvSpPr>
            <p:spPr>
              <a:xfrm>
                <a:off x="2567033" y="3525811"/>
                <a:ext cx="1553494" cy="582339"/>
              </a:xfrm>
              <a:prstGeom prst="rect">
                <a:avLst/>
              </a:prstGeom>
              <a:blipFill rotWithShape="0">
                <a:blip r:embed="rId8"/>
                <a:stretch>
                  <a:fillRect/>
                </a:stretch>
              </a:blipFill>
            </p:spPr>
            <p:txBody>
              <a:bodyPr/>
              <a:lstStyle/>
              <a:p>
                <a:r>
                  <a:rPr lang="en-US">
                    <a:noFill/>
                  </a:rPr>
                  <a:t> </a:t>
                </a:r>
              </a:p>
            </p:txBody>
          </p:sp>
        </mc:Fallback>
      </mc:AlternateContent>
      <p:cxnSp>
        <p:nvCxnSpPr>
          <p:cNvPr id="42" name="Straight Arrow Connector 41"/>
          <p:cNvCxnSpPr>
            <a:stCxn id="37" idx="1"/>
            <a:endCxn id="38" idx="3"/>
          </p:cNvCxnSpPr>
          <p:nvPr/>
        </p:nvCxnSpPr>
        <p:spPr>
          <a:xfrm flipH="1">
            <a:off x="6970643" y="3821123"/>
            <a:ext cx="2781410" cy="984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3739344" y="3816979"/>
            <a:ext cx="233826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5515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p:grpSp>
        <p:nvGrpSpPr>
          <p:cNvPr id="5" name="Group 4"/>
          <p:cNvGrpSpPr/>
          <p:nvPr/>
        </p:nvGrpSpPr>
        <p:grpSpPr>
          <a:xfrm>
            <a:off x="349292" y="1479897"/>
            <a:ext cx="11852982" cy="1032810"/>
            <a:chOff x="0" y="4778909"/>
            <a:chExt cx="11852982" cy="1032810"/>
          </a:xfrm>
        </p:grpSpPr>
        <p:grpSp>
          <p:nvGrpSpPr>
            <p:cNvPr id="6" name="Group 5"/>
            <p:cNvGrpSpPr/>
            <p:nvPr/>
          </p:nvGrpSpPr>
          <p:grpSpPr>
            <a:xfrm>
              <a:off x="0" y="4778909"/>
              <a:ext cx="11852982" cy="1032810"/>
              <a:chOff x="0" y="4778909"/>
              <a:chExt cx="11852982" cy="1032810"/>
            </a:xfrm>
          </p:grpSpPr>
          <mc:AlternateContent xmlns:mc="http://schemas.openxmlformats.org/markup-compatibility/2006">
            <mc:Choice xmlns:a14="http://schemas.microsoft.com/office/drawing/2010/main" Requires="a14">
              <p:sp>
                <p:nvSpPr>
                  <p:cNvPr id="8" name="TextBox 7"/>
                  <p:cNvSpPr txBox="1"/>
                  <p:nvPr/>
                </p:nvSpPr>
                <p:spPr>
                  <a:xfrm>
                    <a:off x="8147022" y="4876881"/>
                    <a:ext cx="3705960" cy="76450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p:sp>
                <p:nvSpPr>
                  <p:cNvPr id="8" name="TextBox 7"/>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0" y="4778909"/>
                <a:ext cx="8416752" cy="1032810"/>
                <a:chOff x="244843" y="3195835"/>
                <a:chExt cx="8416752" cy="1032810"/>
              </a:xfrm>
            </p:grpSpPr>
            <p:sp>
              <p:nvSpPr>
                <p:cNvPr id="10" name="Rectangle 9"/>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11" name="TextBox 10"/>
                    <p:cNvSpPr txBox="1"/>
                    <p:nvPr/>
                  </p:nvSpPr>
                  <p:spPr>
                    <a:xfrm>
                      <a:off x="244843" y="3522061"/>
                      <a:ext cx="39228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p:cNvSpPr txBox="1"/>
                    <p:nvPr/>
                  </p:nvSpPr>
                  <p:spPr>
                    <a:xfrm>
                      <a:off x="2412720" y="3498483"/>
                      <a:ext cx="156049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4" name="Straight Arrow Connector 13"/>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16" name="TextBox 15"/>
                    <p:cNvSpPr txBox="1"/>
                    <p:nvPr/>
                  </p:nvSpPr>
                  <p:spPr>
                    <a:xfrm>
                      <a:off x="5404539" y="3359086"/>
                      <a:ext cx="2245512" cy="6173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p:sp>
                  <p:nvSpPr>
                    <p:cNvPr id="16" name="TextBox 15"/>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19" name="Straight Arrow Connector 18"/>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 name="Straight Arrow Connector 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39018" y="2918906"/>
            <a:ext cx="11852982" cy="1032810"/>
            <a:chOff x="0" y="4778909"/>
            <a:chExt cx="11852982" cy="1032810"/>
          </a:xfrm>
        </p:grpSpPr>
        <p:grpSp>
          <p:nvGrpSpPr>
            <p:cNvPr id="23" name="Group 22"/>
            <p:cNvGrpSpPr/>
            <p:nvPr/>
          </p:nvGrpSpPr>
          <p:grpSpPr>
            <a:xfrm>
              <a:off x="0" y="4778909"/>
              <a:ext cx="11852982" cy="1032810"/>
              <a:chOff x="0" y="4778909"/>
              <a:chExt cx="11852982" cy="1032810"/>
            </a:xfrm>
          </p:grpSpPr>
          <mc:AlternateContent xmlns:mc="http://schemas.openxmlformats.org/markup-compatibility/2006">
            <mc:Choice xmlns:a14="http://schemas.microsoft.com/office/drawing/2010/main" Requires="a14">
              <p:sp>
                <p:nvSpPr>
                  <p:cNvPr id="25" name="TextBox 24"/>
                  <p:cNvSpPr txBox="1"/>
                  <p:nvPr/>
                </p:nvSpPr>
                <p:spPr>
                  <a:xfrm>
                    <a:off x="8147022" y="4876881"/>
                    <a:ext cx="3705960" cy="76450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p:sp>
                <p:nvSpPr>
                  <p:cNvPr id="25" name="TextBox 24"/>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0" y="4778909"/>
                <a:ext cx="8416752" cy="1032810"/>
                <a:chOff x="244843" y="3195835"/>
                <a:chExt cx="8416752" cy="1032810"/>
              </a:xfrm>
            </p:grpSpPr>
            <p:sp>
              <p:nvSpPr>
                <p:cNvPr id="27" name="Rectangle 26"/>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28" name="TextBox 27"/>
                    <p:cNvSpPr txBox="1"/>
                    <p:nvPr/>
                  </p:nvSpPr>
                  <p:spPr>
                    <a:xfrm>
                      <a:off x="244843" y="3522061"/>
                      <a:ext cx="39228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28" name="TextBox 27"/>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p:cNvSpPr txBox="1"/>
                    <p:nvPr/>
                  </p:nvSpPr>
                  <p:spPr>
                    <a:xfrm>
                      <a:off x="2412720" y="3498483"/>
                      <a:ext cx="1188530"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m:t>
                            </m:r>
                            <m:r>
                              <m:rPr>
                                <m:sty m:val="p"/>
                              </m:rPr>
                              <a:rPr lang="en-US" b="0" i="1" smtClean="0">
                                <a:latin typeface="Cambria Math" charset="0"/>
                              </a:rPr>
                              <m:t>β</m:t>
                            </m:r>
                          </m:oMath>
                        </m:oMathPara>
                      </a14:m>
                      <a:endParaRPr lang="en-US" b="0" dirty="0" smtClean="0"/>
                    </a:p>
                    <a:p>
                      <a:endParaRPr lang="en-US" dirty="0"/>
                    </a:p>
                  </p:txBody>
                </p:sp>
              </mc:Choice>
              <mc:Fallback>
                <p:sp>
                  <p:nvSpPr>
                    <p:cNvPr id="30" name="TextBox 29"/>
                    <p:cNvSpPr txBox="1">
                      <a:spLocks noRot="1" noChangeAspect="1" noMove="1" noResize="1" noEditPoints="1" noAdjustHandles="1" noChangeArrowheads="1" noChangeShapeType="1" noTextEdit="1"/>
                    </p:cNvSpPr>
                    <p:nvPr/>
                  </p:nvSpPr>
                  <p:spPr>
                    <a:xfrm>
                      <a:off x="2412720" y="3498483"/>
                      <a:ext cx="1188530" cy="646331"/>
                    </a:xfrm>
                    <a:prstGeom prst="rect">
                      <a:avLst/>
                    </a:prstGeom>
                    <a:blipFill rotWithShape="0">
                      <a:blip r:embed="rId8"/>
                      <a:stretch>
                        <a:fillRect/>
                      </a:stretch>
                    </a:blipFill>
                  </p:spPr>
                  <p:txBody>
                    <a:bodyPr/>
                    <a:lstStyle/>
                    <a:p>
                      <a:r>
                        <a:rPr lang="en-US">
                          <a:noFill/>
                        </a:rPr>
                        <a:t> </a:t>
                      </a:r>
                    </a:p>
                  </p:txBody>
                </p:sp>
              </mc:Fallback>
            </mc:AlternateContent>
            <p:cxnSp>
              <p:nvCxnSpPr>
                <p:cNvPr id="31" name="Straight Arrow Connector 30"/>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33" name="TextBox 32"/>
                    <p:cNvSpPr txBox="1"/>
                    <p:nvPr/>
                  </p:nvSpPr>
                  <p:spPr>
                    <a:xfrm>
                      <a:off x="5404539" y="3359086"/>
                      <a:ext cx="2245512" cy="6173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p:sp>
                  <p:nvSpPr>
                    <p:cNvPr id="33" name="TextBox 32"/>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34" name="Straight Arrow Connector 33"/>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6" name="Straight Arrow Connector 35"/>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4" name="Straight Arrow Connector 23"/>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39018" y="442808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mc:Choice xmlns:a14="http://schemas.microsoft.com/office/drawing/2010/main" Requires="a14">
              <p:sp>
                <p:nvSpPr>
                  <p:cNvPr id="43" name="TextBox 42"/>
                  <p:cNvSpPr txBox="1"/>
                  <p:nvPr/>
                </p:nvSpPr>
                <p:spPr>
                  <a:xfrm>
                    <a:off x="8147022" y="4876881"/>
                    <a:ext cx="3705960" cy="76450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46" name="TextBox 45"/>
                    <p:cNvSpPr txBox="1"/>
                    <p:nvPr/>
                  </p:nvSpPr>
                  <p:spPr>
                    <a:xfrm>
                      <a:off x="244843" y="3522061"/>
                      <a:ext cx="39228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8" name="TextBox 47"/>
                    <p:cNvSpPr txBox="1"/>
                    <p:nvPr/>
                  </p:nvSpPr>
                  <p:spPr>
                    <a:xfrm>
                      <a:off x="2412720" y="3498483"/>
                      <a:ext cx="1093633"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solidFill>
                                  <a:schemeClr val="tx1">
                                    <a:lumMod val="75000"/>
                                    <a:lumOff val="25000"/>
                                  </a:schemeClr>
                                </a:solidFill>
                                <a:latin typeface="Cambria Math" charset="0"/>
                              </a:rPr>
                              <m:t>𝑋</m:t>
                            </m:r>
                            <m:r>
                              <a:rPr lang="en-US" b="0" i="1" smtClean="0">
                                <a:solidFill>
                                  <a:srgbClr val="FF0000"/>
                                </a:solidFill>
                                <a:latin typeface="Cambria Math" charset="0"/>
                              </a:rPr>
                              <m:t>𝑊</m:t>
                            </m:r>
                          </m:oMath>
                        </m:oMathPara>
                      </a14:m>
                      <a:endParaRPr lang="en-US" b="0" dirty="0" smtClean="0">
                        <a:solidFill>
                          <a:srgbClr val="FF0000"/>
                        </a:solidFill>
                      </a:endParaRPr>
                    </a:p>
                    <a:p>
                      <a:endParaRPr lang="en-US" dirty="0"/>
                    </a:p>
                  </p:txBody>
                </p:sp>
              </mc:Choice>
              <mc:Fallback>
                <p:sp>
                  <p:nvSpPr>
                    <p:cNvPr id="48" name="TextBox 47"/>
                    <p:cNvSpPr txBox="1">
                      <a:spLocks noRot="1" noChangeAspect="1" noMove="1" noResize="1" noEditPoints="1" noAdjustHandles="1" noChangeArrowheads="1" noChangeShapeType="1" noTextEdit="1"/>
                    </p:cNvSpPr>
                    <p:nvPr/>
                  </p:nvSpPr>
                  <p:spPr>
                    <a:xfrm>
                      <a:off x="2412720" y="3498483"/>
                      <a:ext cx="1093633" cy="646331"/>
                    </a:xfrm>
                    <a:prstGeom prst="rect">
                      <a:avLst/>
                    </a:prstGeom>
                    <a:blipFill rotWithShape="0">
                      <a:blip r:embed="rId12"/>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51" name="TextBox 50"/>
                    <p:cNvSpPr txBox="1"/>
                    <p:nvPr/>
                  </p:nvSpPr>
                  <p:spPr>
                    <a:xfrm>
                      <a:off x="5404539" y="3359086"/>
                      <a:ext cx="2245512" cy="6173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rPr>
                              <m:t>𝑦</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616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p:grpSp>
        <p:nvGrpSpPr>
          <p:cNvPr id="40" name="Group 39"/>
          <p:cNvGrpSpPr/>
          <p:nvPr/>
        </p:nvGrpSpPr>
        <p:grpSpPr>
          <a:xfrm>
            <a:off x="349292" y="148676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mc:Choice xmlns:a14="http://schemas.microsoft.com/office/drawing/2010/main" Requires="a14">
              <p:sp>
                <p:nvSpPr>
                  <p:cNvPr id="43" name="TextBox 42"/>
                  <p:cNvSpPr txBox="1"/>
                  <p:nvPr/>
                </p:nvSpPr>
                <p:spPr>
                  <a:xfrm>
                    <a:off x="8147022" y="4876881"/>
                    <a:ext cx="3705960" cy="76450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46" name="TextBox 45"/>
                    <p:cNvSpPr txBox="1"/>
                    <p:nvPr/>
                  </p:nvSpPr>
                  <p:spPr>
                    <a:xfrm>
                      <a:off x="244843" y="3522061"/>
                      <a:ext cx="39228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8" name="TextBox 47"/>
                    <p:cNvSpPr txBox="1"/>
                    <p:nvPr/>
                  </p:nvSpPr>
                  <p:spPr>
                    <a:xfrm>
                      <a:off x="2412720" y="3498483"/>
                      <a:ext cx="1075231"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𝑋𝑊</m:t>
                            </m:r>
                          </m:oMath>
                        </m:oMathPara>
                      </a14:m>
                      <a:endParaRPr lang="en-US" b="0" dirty="0" smtClean="0"/>
                    </a:p>
                    <a:p>
                      <a:endParaRPr lang="en-US" dirty="0"/>
                    </a:p>
                  </p:txBody>
                </p:sp>
              </mc:Choice>
              <mc:Fallback>
                <p:sp>
                  <p:nvSpPr>
                    <p:cNvPr id="48" name="TextBox 47"/>
                    <p:cNvSpPr txBox="1">
                      <a:spLocks noRot="1" noChangeAspect="1" noMove="1" noResize="1" noEditPoints="1" noAdjustHandles="1" noChangeArrowheads="1" noChangeShapeType="1" noTextEdit="1"/>
                    </p:cNvSpPr>
                    <p:nvPr/>
                  </p:nvSpPr>
                  <p:spPr>
                    <a:xfrm>
                      <a:off x="2412720" y="3498483"/>
                      <a:ext cx="1075231" cy="646331"/>
                    </a:xfrm>
                    <a:prstGeom prst="rect">
                      <a:avLst/>
                    </a:prstGeom>
                    <a:blipFill rotWithShape="0">
                      <a:blip r:embed="rId4"/>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51" name="TextBox 50"/>
                    <p:cNvSpPr txBox="1"/>
                    <p:nvPr/>
                  </p:nvSpPr>
                  <p:spPr>
                    <a:xfrm>
                      <a:off x="5404539" y="3359086"/>
                      <a:ext cx="2245512" cy="6173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881507" y="1003552"/>
            <a:ext cx="5013960"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2" name="Group 81"/>
          <p:cNvGrpSpPr/>
          <p:nvPr/>
        </p:nvGrpSpPr>
        <p:grpSpPr>
          <a:xfrm>
            <a:off x="1197842" y="3791827"/>
            <a:ext cx="4697625" cy="1005840"/>
            <a:chOff x="1197842" y="3791827"/>
            <a:chExt cx="4697625" cy="1005840"/>
          </a:xfrm>
        </p:grpSpPr>
        <p:sp>
          <p:nvSpPr>
            <p:cNvPr id="75" name="Rectangle 74"/>
            <p:cNvSpPr/>
            <p:nvPr/>
          </p:nvSpPr>
          <p:spPr>
            <a:xfrm>
              <a:off x="2587552" y="3791827"/>
              <a:ext cx="1810802"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76" name="TextBox 75"/>
                <p:cNvSpPr txBox="1"/>
                <p:nvPr/>
              </p:nvSpPr>
              <p:spPr>
                <a:xfrm flipH="1" flipV="1">
                  <a:off x="1197842" y="4110081"/>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6"/>
                  <a:stretch>
                    <a:fillRect/>
                  </a:stretch>
                </a:blipFill>
              </p:spPr>
              <p:txBody>
                <a:bodyPr/>
                <a:lstStyle/>
                <a:p>
                  <a:r>
                    <a:rPr lang="en-US">
                      <a:noFill/>
                    </a:rPr>
                    <a:t> </a:t>
                  </a:r>
                </a:p>
              </p:txBody>
            </p:sp>
          </mc:Fallback>
        </mc:AlternateContent>
        <p:cxnSp>
          <p:nvCxnSpPr>
            <p:cNvPr id="78" name="Straight Arrow Connector 77"/>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80" name="TextBox 79"/>
                <p:cNvSpPr txBox="1"/>
                <p:nvPr/>
              </p:nvSpPr>
              <p:spPr>
                <a:xfrm flipH="1">
                  <a:off x="4930166" y="4087377"/>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7"/>
                  <a:stretch>
                    <a:fillRect/>
                  </a:stretch>
                </a:blipFill>
              </p:spPr>
              <p:txBody>
                <a:bodyPr/>
                <a:lstStyle/>
                <a:p>
                  <a:r>
                    <a:rPr lang="en-US">
                      <a:noFill/>
                    </a:rPr>
                    <a:t> </a:t>
                  </a:r>
                </a:p>
              </p:txBody>
            </p:sp>
          </mc:Fallback>
        </mc:AlternateContent>
      </p:grpSp>
      <p:sp>
        <p:nvSpPr>
          <p:cNvPr id="81" name="Rectangle 80"/>
          <p:cNvSpPr/>
          <p:nvPr/>
        </p:nvSpPr>
        <p:spPr>
          <a:xfrm>
            <a:off x="6427279" y="3791827"/>
            <a:ext cx="3357907" cy="923330"/>
          </a:xfrm>
          <a:prstGeom prst="rect">
            <a:avLst/>
          </a:prstGeom>
          <a:noFill/>
        </p:spPr>
        <p:txBody>
          <a:bodyPr wrap="none" lIns="91440" tIns="45720" rIns="91440" bIns="45720">
            <a:spAutoFit/>
          </a:bodyPr>
          <a:lstStyle/>
          <a:p>
            <a:pPr algn="ctr"/>
            <a:r>
              <a:rPr lang="en-US" sz="5400" b="1" cap="none" spc="0" smtClean="0">
                <a:ln w="9525">
                  <a:solidFill>
                    <a:schemeClr val="bg1"/>
                  </a:solidFill>
                  <a:prstDash val="solid"/>
                </a:ln>
                <a:solidFill>
                  <a:schemeClr val="tx1"/>
                </a:solidFill>
                <a:effectLst>
                  <a:outerShdw blurRad="12700" dist="38100" dir="2700000" algn="tl" rotWithShape="0">
                    <a:schemeClr val="bg1">
                      <a:lumMod val="50000"/>
                    </a:schemeClr>
                  </a:outerShdw>
                </a:effectLst>
              </a:rPr>
              <a:t>Perceptron</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1084137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3250" y="1177925"/>
            <a:ext cx="3167062" cy="2111375"/>
          </a:xfrm>
        </p:spPr>
      </p:pic>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spTree>
    <p:extLst>
      <p:ext uri="{BB962C8B-B14F-4D97-AF65-F5344CB8AC3E}">
        <p14:creationId xmlns:p14="http://schemas.microsoft.com/office/powerpoint/2010/main" val="13960033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3250" y="1177925"/>
            <a:ext cx="3167062" cy="2111375"/>
          </a:xfrm>
        </p:spPr>
      </p:pic>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grpSp>
        <p:nvGrpSpPr>
          <p:cNvPr id="6" name="Group 5"/>
          <p:cNvGrpSpPr/>
          <p:nvPr/>
        </p:nvGrpSpPr>
        <p:grpSpPr>
          <a:xfrm>
            <a:off x="349292" y="1780032"/>
            <a:ext cx="4697625" cy="1005840"/>
            <a:chOff x="1197842" y="3791827"/>
            <a:chExt cx="4697625" cy="1005840"/>
          </a:xfrm>
        </p:grpSpPr>
        <p:sp>
          <p:nvSpPr>
            <p:cNvPr id="7" name="Rectangle 6"/>
            <p:cNvSpPr/>
            <p:nvPr/>
          </p:nvSpPr>
          <p:spPr>
            <a:xfrm>
              <a:off x="2587552" y="3791827"/>
              <a:ext cx="1810802"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8" name="TextBox 7"/>
                <p:cNvSpPr txBox="1"/>
                <p:nvPr/>
              </p:nvSpPr>
              <p:spPr>
                <a:xfrm flipH="1" flipV="1">
                  <a:off x="1197842" y="4110081"/>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9" name="Straight Arrow Connector 8"/>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p:cNvSpPr txBox="1"/>
                <p:nvPr/>
              </p:nvSpPr>
              <p:spPr>
                <a:xfrm flipH="1">
                  <a:off x="4930166" y="4087377"/>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3688717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2400" y="2595023"/>
            <a:ext cx="5486400" cy="3657600"/>
          </a:xfrm>
          <a:prstGeom prst="rect">
            <a:avLst/>
          </a:prstGeom>
        </p:spPr>
      </p:pic>
      <p:grpSp>
        <p:nvGrpSpPr>
          <p:cNvPr id="7" name="Group 6"/>
          <p:cNvGrpSpPr/>
          <p:nvPr/>
        </p:nvGrpSpPr>
        <p:grpSpPr>
          <a:xfrm>
            <a:off x="349292" y="1780032"/>
            <a:ext cx="4697625" cy="1005840"/>
            <a:chOff x="1197842" y="3791827"/>
            <a:chExt cx="4697625" cy="1005840"/>
          </a:xfrm>
        </p:grpSpPr>
        <p:sp>
          <p:nvSpPr>
            <p:cNvPr id="8" name="Rectangle 7"/>
            <p:cNvSpPr/>
            <p:nvPr/>
          </p:nvSpPr>
          <p:spPr>
            <a:xfrm>
              <a:off x="2587552" y="3791827"/>
              <a:ext cx="1810802"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9" name="TextBox 8"/>
                <p:cNvSpPr txBox="1"/>
                <p:nvPr/>
              </p:nvSpPr>
              <p:spPr>
                <a:xfrm flipH="1" flipV="1">
                  <a:off x="1197842" y="4110081"/>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0" name="Straight Arrow Connector 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2" name="TextBox 11"/>
                <p:cNvSpPr txBox="1"/>
                <p:nvPr/>
              </p:nvSpPr>
              <p:spPr>
                <a:xfrm flipH="1">
                  <a:off x="4930166" y="4087377"/>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grpSp>
        <p:nvGrpSpPr>
          <p:cNvPr id="13" name="Group 12"/>
          <p:cNvGrpSpPr/>
          <p:nvPr/>
        </p:nvGrpSpPr>
        <p:grpSpPr>
          <a:xfrm>
            <a:off x="831942" y="2444914"/>
            <a:ext cx="4697625" cy="1005840"/>
            <a:chOff x="1197842" y="3791827"/>
            <a:chExt cx="4697625" cy="1005840"/>
          </a:xfrm>
        </p:grpSpPr>
        <p:sp>
          <p:nvSpPr>
            <p:cNvPr id="14" name="Rectangle 13"/>
            <p:cNvSpPr/>
            <p:nvPr/>
          </p:nvSpPr>
          <p:spPr>
            <a:xfrm>
              <a:off x="2587552" y="3791827"/>
              <a:ext cx="1810802"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15" name="TextBox 14"/>
                <p:cNvSpPr txBox="1"/>
                <p:nvPr/>
              </p:nvSpPr>
              <p:spPr>
                <a:xfrm flipH="1" flipV="1">
                  <a:off x="1197842" y="4110081"/>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p:cNvSpPr txBox="1"/>
                <p:nvPr/>
              </p:nvSpPr>
              <p:spPr>
                <a:xfrm flipH="1">
                  <a:off x="4930166" y="4087377"/>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6348557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47</a:t>
            </a:fld>
            <a:endParaRPr lang="en-US"/>
          </a:p>
        </p:txBody>
      </p:sp>
      <mc:AlternateContent xmlns:mc="http://schemas.openxmlformats.org/markup-compatibility/2006">
        <mc:Choice xmlns:a14="http://schemas.microsoft.com/office/drawing/2010/main" Requires="a14">
          <p:sp>
            <p:nvSpPr>
              <p:cNvPr id="6" name="TextBox 5"/>
              <p:cNvSpPr txBox="1"/>
              <p:nvPr/>
            </p:nvSpPr>
            <p:spPr>
              <a:xfrm flipH="1" flipV="1">
                <a:off x="-171345" y="2067921"/>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flipH="1">
                <a:off x="1902873" y="2064866"/>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flipH="1" flipV="1">
                <a:off x="-171345" y="4069356"/>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p:cNvSpPr txBox="1"/>
              <p:nvPr/>
            </p:nvSpPr>
            <p:spPr>
              <a:xfrm flipH="1">
                <a:off x="1902873" y="4051891"/>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2" name="TextBox 21"/>
              <p:cNvSpPr txBox="1"/>
              <p:nvPr/>
            </p:nvSpPr>
            <p:spPr>
              <a:xfrm flipH="1" flipV="1">
                <a:off x="3069380" y="3080411"/>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1</m:t>
                          </m:r>
                        </m:sub>
                      </m:sSub>
                      <m:r>
                        <a:rPr lang="en-US" sz="1700" b="1" i="1" smtClean="0">
                          <a:solidFill>
                            <a:srgbClr val="FF0000"/>
                          </a:solidFill>
                          <a:latin typeface="Cambria Math" charset="0"/>
                        </a:rPr>
                        <m:t>+</m:t>
                      </m:r>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2</m:t>
                          </m:r>
                        </m:sub>
                      </m:sSub>
                    </m:oMath>
                  </m:oMathPara>
                </a14:m>
                <a:endParaRPr lang="en-US" sz="1700" dirty="0">
                  <a:solidFill>
                    <a:schemeClr val="tx1">
                      <a:lumMod val="75000"/>
                      <a:lumOff val="25000"/>
                    </a:schemeClr>
                  </a:solidFill>
                </a:endParaRPr>
              </a:p>
            </p:txBody>
          </p:sp>
        </mc:Choice>
        <mc:Fallback>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a:endCxn id="31" idx="1"/>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5" name="TextBox 64"/>
              <p:cNvSpPr txBox="1"/>
              <p:nvPr/>
            </p:nvSpPr>
            <p:spPr>
              <a:xfrm>
                <a:off x="7811792" y="2064866"/>
                <a:ext cx="46782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Box 65"/>
              <p:cNvSpPr txBox="1"/>
              <p:nvPr/>
            </p:nvSpPr>
            <p:spPr>
              <a:xfrm>
                <a:off x="7805985" y="3881320"/>
                <a:ext cx="47314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22707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48</a:t>
            </a:fld>
            <a:endParaRPr lang="en-US"/>
          </a:p>
        </p:txBody>
      </p:sp>
      <mc:AlternateContent xmlns:mc="http://schemas.openxmlformats.org/markup-compatibility/2006">
        <mc:Choice xmlns:a14="http://schemas.microsoft.com/office/drawing/2010/main" Requires="a14">
          <p:sp>
            <p:nvSpPr>
              <p:cNvPr id="6" name="TextBox 5"/>
              <p:cNvSpPr txBox="1"/>
              <p:nvPr/>
            </p:nvSpPr>
            <p:spPr>
              <a:xfrm flipH="1" flipV="1">
                <a:off x="-171345" y="2067921"/>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flipH="1">
                <a:off x="1902873" y="2064866"/>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flipH="1" flipV="1">
                <a:off x="-171345" y="4069356"/>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p:cNvSpPr txBox="1"/>
              <p:nvPr/>
            </p:nvSpPr>
            <p:spPr>
              <a:xfrm flipH="1">
                <a:off x="1902873" y="4051891"/>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2" name="TextBox 21"/>
              <p:cNvSpPr txBox="1"/>
              <p:nvPr/>
            </p:nvSpPr>
            <p:spPr>
              <a:xfrm flipH="1" flipV="1">
                <a:off x="3069380" y="3080411"/>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a:endCxn id="31" idx="1"/>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5" name="TextBox 64"/>
              <p:cNvSpPr txBox="1"/>
              <p:nvPr/>
            </p:nvSpPr>
            <p:spPr>
              <a:xfrm>
                <a:off x="7811792" y="2064866"/>
                <a:ext cx="46782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Box 65"/>
              <p:cNvSpPr txBox="1"/>
              <p:nvPr/>
            </p:nvSpPr>
            <p:spPr>
              <a:xfrm>
                <a:off x="7805985" y="3881320"/>
                <a:ext cx="47314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Rectangle 33"/>
              <p:cNvSpPr/>
              <p:nvPr/>
            </p:nvSpPr>
            <p:spPr>
              <a:xfrm>
                <a:off x="8106688" y="1466349"/>
                <a:ext cx="2999924" cy="11882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14:m>
                  <m:oMathPara xmlns:m="http://schemas.openxmlformats.org/officeDocument/2006/math">
                    <m:oMathParaPr>
                      <m:jc m:val="centerGroup"/>
                    </m:oMathParaPr>
                    <m:oMath xmlns:m="http://schemas.openxmlformats.org/officeDocument/2006/math">
                      <m:r>
                        <a:rPr lang="en-US" b="0" i="1" smtClean="0">
                          <a:latin typeface="Cambria Math" charset="0"/>
                        </a:rPr>
                        <m:t>𝑦</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endParaRPr lang="en-US" dirty="0"/>
              </a:p>
            </p:txBody>
          </p:sp>
        </mc:Choice>
        <mc:Fallback>
          <p:sp>
            <p:nvSpPr>
              <p:cNvPr id="34" name="Rectangle 33"/>
              <p:cNvSpPr>
                <a:spLocks noRot="1" noChangeAspect="1" noMove="1" noResize="1" noEditPoints="1" noAdjustHandles="1" noChangeArrowheads="1" noChangeShapeType="1" noTextEdit="1"/>
              </p:cNvSpPr>
              <p:nvPr/>
            </p:nvSpPr>
            <p:spPr>
              <a:xfrm>
                <a:off x="8106688" y="1466349"/>
                <a:ext cx="2999924" cy="1188210"/>
              </a:xfrm>
              <a:prstGeom prst="rect">
                <a:avLst/>
              </a:prstGeom>
              <a:blipFill rotWithShape="0">
                <a:blip r:embed="rId11"/>
                <a:stretch>
                  <a:fillRect t="-30412"/>
                </a:stretch>
              </a:blipFill>
            </p:spPr>
            <p:txBody>
              <a:bodyPr/>
              <a:lstStyle/>
              <a:p>
                <a:r>
                  <a:rPr lang="en-US">
                    <a:noFill/>
                  </a:rPr>
                  <a:t> </a:t>
                </a:r>
              </a:p>
            </p:txBody>
          </p:sp>
        </mc:Fallback>
      </mc:AlternateContent>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06619" y="2459900"/>
            <a:ext cx="2057400" cy="1371600"/>
          </a:xfrm>
          <a:prstGeom prst="rect">
            <a:avLst/>
          </a:prstGeom>
        </p:spPr>
      </p:pic>
    </p:spTree>
    <p:extLst>
      <p:ext uri="{BB962C8B-B14F-4D97-AF65-F5344CB8AC3E}">
        <p14:creationId xmlns:p14="http://schemas.microsoft.com/office/powerpoint/2010/main" val="2256340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49</a:t>
            </a:fld>
            <a:endParaRPr lang="en-US"/>
          </a:p>
        </p:txBody>
      </p:sp>
      <mc:AlternateContent xmlns:mc="http://schemas.openxmlformats.org/markup-compatibility/2006">
        <mc:Choice xmlns:a14="http://schemas.microsoft.com/office/drawing/2010/main" Requires="a14">
          <p:sp>
            <p:nvSpPr>
              <p:cNvPr id="6" name="TextBox 5"/>
              <p:cNvSpPr txBox="1"/>
              <p:nvPr/>
            </p:nvSpPr>
            <p:spPr>
              <a:xfrm flipH="1" flipV="1">
                <a:off x="-171345" y="2067921"/>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flipH="1">
                <a:off x="1902873" y="2064866"/>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flipH="1" flipV="1">
                <a:off x="-171345" y="4069356"/>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p:cNvSpPr txBox="1"/>
              <p:nvPr/>
            </p:nvSpPr>
            <p:spPr>
              <a:xfrm flipH="1">
                <a:off x="1902873" y="4051891"/>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2" name="TextBox 21"/>
              <p:cNvSpPr txBox="1"/>
              <p:nvPr/>
            </p:nvSpPr>
            <p:spPr>
              <a:xfrm flipH="1" flipV="1">
                <a:off x="3069380" y="3080411"/>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a:endCxn id="31" idx="1"/>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5" name="TextBox 64"/>
              <p:cNvSpPr txBox="1"/>
              <p:nvPr/>
            </p:nvSpPr>
            <p:spPr>
              <a:xfrm>
                <a:off x="7811792" y="2064866"/>
                <a:ext cx="46782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Box 65"/>
              <p:cNvSpPr txBox="1"/>
              <p:nvPr/>
            </p:nvSpPr>
            <p:spPr>
              <a:xfrm>
                <a:off x="7805985" y="3881320"/>
                <a:ext cx="47314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Rectangle 33"/>
              <p:cNvSpPr/>
              <p:nvPr/>
            </p:nvSpPr>
            <p:spPr>
              <a:xfrm>
                <a:off x="8106688" y="1466349"/>
                <a:ext cx="3030445" cy="132100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eqArr>
                            <m:eqArrPr>
                              <m:ctrlPr>
                                <a:rPr lang="en-US" b="0" i="1" smtClean="0">
                                  <a:solidFill>
                                    <a:schemeClr val="tx1">
                                      <a:lumMod val="75000"/>
                                      <a:lumOff val="25000"/>
                                    </a:schemeClr>
                                  </a:solidFill>
                                  <a:latin typeface="Cambria Math" charset="0"/>
                                </a:rPr>
                              </m:ctrlPr>
                            </m:eqArrPr>
                            <m:e>
                              <m:r>
                                <a:rPr lang="en-US" b="0" i="1" smtClean="0">
                                  <a:solidFill>
                                    <a:schemeClr val="tx1">
                                      <a:lumMod val="75000"/>
                                      <a:lumOff val="25000"/>
                                    </a:schemeClr>
                                  </a:solidFill>
                                  <a:latin typeface="Cambria Math" charset="0"/>
                                </a:rPr>
                                <m:t>30</m:t>
                              </m:r>
                            </m:e>
                            <m:e/>
                          </m:eqArr>
                        </m:sub>
                      </m:sSub>
                    </m:oMath>
                  </m:oMathPara>
                </a14:m>
                <a:endParaRPr lang="en-US" dirty="0" smtClean="0"/>
              </a:p>
              <a:p>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endParaRPr lang="en-US" dirty="0"/>
              </a:p>
            </p:txBody>
          </p:sp>
        </mc:Choice>
        <mc:Fallback>
          <p:sp>
            <p:nvSpPr>
              <p:cNvPr id="34" name="Rectangle 33"/>
              <p:cNvSpPr>
                <a:spLocks noRot="1" noChangeAspect="1" noMove="1" noResize="1" noEditPoints="1" noAdjustHandles="1" noChangeArrowheads="1" noChangeShapeType="1" noTextEdit="1"/>
              </p:cNvSpPr>
              <p:nvPr/>
            </p:nvSpPr>
            <p:spPr>
              <a:xfrm>
                <a:off x="8106688" y="1466349"/>
                <a:ext cx="3030445" cy="1321003"/>
              </a:xfrm>
              <a:prstGeom prst="rect">
                <a:avLst/>
              </a:prstGeom>
              <a:blipFill rotWithShape="0">
                <a:blip r:embed="rId11"/>
                <a:stretch>
                  <a:fillRect t="-26852"/>
                </a:stretch>
              </a:blipFill>
            </p:spPr>
            <p:txBody>
              <a:bodyPr/>
              <a:lstStyle/>
              <a:p>
                <a:r>
                  <a:rPr lang="en-US">
                    <a:noFill/>
                  </a:rPr>
                  <a:t> </a:t>
                </a:r>
              </a:p>
            </p:txBody>
          </p:sp>
        </mc:Fallback>
      </mc:AlternateContent>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06619" y="2459900"/>
            <a:ext cx="2057400" cy="1371600"/>
          </a:xfrm>
          <a:prstGeom prst="rect">
            <a:avLst/>
          </a:prstGeom>
        </p:spPr>
      </p:pic>
      <mc:AlternateContent xmlns:mc="http://schemas.openxmlformats.org/markup-compatibility/2006">
        <mc:Choice xmlns:a14="http://schemas.microsoft.com/office/drawing/2010/main" Requires="a14">
          <p:sp>
            <p:nvSpPr>
              <p:cNvPr id="35" name="Rectangle 34"/>
              <p:cNvSpPr/>
              <p:nvPr/>
            </p:nvSpPr>
            <p:spPr>
              <a:xfrm>
                <a:off x="8497612" y="5508088"/>
                <a:ext cx="3266407" cy="64633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0" smtClean="0">
                              <a:latin typeface="Cambria Math" charset="0"/>
                            </a:rPr>
                          </m:ctrlPr>
                        </m:dPr>
                        <m:e>
                          <m:r>
                            <m:rPr>
                              <m:sty m:val="p"/>
                            </m:rPr>
                            <a:rPr lang="en-US" b="0" i="0" smtClean="0">
                              <a:latin typeface="Cambria Math" charset="0"/>
                            </a:rPr>
                            <m:t>p</m:t>
                          </m:r>
                        </m:e>
                      </m:d>
                      <m:r>
                        <a:rPr lang="en-US" b="0" i="0" smtClean="0">
                          <a:latin typeface="Cambria Math" charset="0"/>
                        </a:rPr>
                        <m:t>+</m:t>
                      </m:r>
                      <m:d>
                        <m:dPr>
                          <m:ctrlPr>
                            <a:rPr lang="en-US" b="0" i="0"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smtClean="0"/>
              </a:p>
              <a:p>
                <a:endParaRPr lang="en-US" dirty="0"/>
              </a:p>
            </p:txBody>
          </p:sp>
        </mc:Choice>
        <mc:Fallback>
          <p:sp>
            <p:nvSpPr>
              <p:cNvPr id="35" name="Rectangle 34"/>
              <p:cNvSpPr>
                <a:spLocks noRot="1" noChangeAspect="1" noMove="1" noResize="1" noEditPoints="1" noAdjustHandles="1" noChangeArrowheads="1" noChangeShapeType="1" noTextEdit="1"/>
              </p:cNvSpPr>
              <p:nvPr/>
            </p:nvSpPr>
            <p:spPr>
              <a:xfrm>
                <a:off x="8497612" y="5508088"/>
                <a:ext cx="3266407" cy="646331"/>
              </a:xfrm>
              <a:prstGeom prst="rect">
                <a:avLst/>
              </a:prstGeom>
              <a:blipFill rotWithShape="0">
                <a:blip r:embed="rId13"/>
                <a:stretch>
                  <a:fillRect t="-55660" b="-26415"/>
                </a:stretch>
              </a:blipFill>
            </p:spPr>
            <p:txBody>
              <a:bodyPr/>
              <a:lstStyle/>
              <a:p>
                <a:r>
                  <a:rPr lang="en-US">
                    <a:noFill/>
                  </a:rPr>
                  <a:t> </a:t>
                </a:r>
              </a:p>
            </p:txBody>
          </p:sp>
        </mc:Fallback>
      </mc:AlternateContent>
    </p:spTree>
    <p:extLst>
      <p:ext uri="{BB962C8B-B14F-4D97-AF65-F5344CB8AC3E}">
        <p14:creationId xmlns:p14="http://schemas.microsoft.com/office/powerpoint/2010/main" val="2114861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Newton</a:t>
            </a:r>
            <a:r>
              <a:rPr lang="en-US" dirty="0" smtClean="0"/>
              <a:t>’s Method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457200" lvl="0" indent="-342900">
                  <a:spcBef>
                    <a:spcPts val="0"/>
                  </a:spcBef>
                  <a:spcAft>
                    <a:spcPts val="1200"/>
                  </a:spcAft>
                  <a:buSzPts val="1800"/>
                  <a:buFont typeface="Arial" charset="0"/>
                  <a:buChar char="•"/>
                </a:pPr>
                <a:r>
                  <a:rPr lang="en-US" sz="2400" dirty="0" smtClean="0"/>
                  <a:t>A second order algorithm for optimization for finding a minimum of a function </a:t>
                </a:r>
                <a14:m>
                  <m:oMath xmlns:m="http://schemas.openxmlformats.org/officeDocument/2006/math">
                    <m:r>
                      <a:rPr lang="en-US" sz="2400" b="0" i="1" smtClean="0">
                        <a:latin typeface="Cambria Math" charset="0"/>
                      </a:rPr>
                      <m:t>𝐿</m:t>
                    </m:r>
                  </m:oMath>
                </a14:m>
                <a:r>
                  <a:rPr lang="en-US" sz="2400" dirty="0" smtClean="0"/>
                  <a:t>. </a:t>
                </a:r>
              </a:p>
              <a:p>
                <a:pPr marL="457200" lvl="0" indent="-342900">
                  <a:spcBef>
                    <a:spcPts val="0"/>
                  </a:spcBef>
                  <a:spcAft>
                    <a:spcPts val="1200"/>
                  </a:spcAft>
                  <a:buSzPts val="1800"/>
                  <a:buFont typeface="Arial" charset="0"/>
                  <a:buChar char="•"/>
                </a:pPr>
                <a:r>
                  <a:rPr lang="en-US" sz="2400" dirty="0" smtClean="0"/>
                  <a:t>An iterative method. </a:t>
                </a:r>
              </a:p>
              <a:p>
                <a:pPr marL="457200" lvl="0" indent="-342900">
                  <a:spcBef>
                    <a:spcPts val="0"/>
                  </a:spcBef>
                  <a:spcAft>
                    <a:spcPts val="1200"/>
                  </a:spcAft>
                  <a:buSzPts val="1800"/>
                  <a:buFont typeface="Arial" charset="0"/>
                  <a:buChar char="•"/>
                </a:pPr>
                <a:r>
                  <a:rPr lang="en-US" sz="2400" dirty="0" smtClean="0"/>
                  <a:t>The gradient informs the best direction to descent </a:t>
                </a:r>
                <a14:m>
                  <m:oMath xmlns:m="http://schemas.openxmlformats.org/officeDocument/2006/math">
                    <m:r>
                      <a:rPr lang="en-US" sz="2400" i="1">
                        <a:latin typeface="Cambria Math" charset="0"/>
                      </a:rPr>
                      <m:t>𝐿</m:t>
                    </m:r>
                  </m:oMath>
                </a14:m>
                <a:r>
                  <a:rPr lang="en-US" sz="2400" dirty="0"/>
                  <a:t>. </a:t>
                </a:r>
                <a:endParaRPr lang="en-US" sz="2400" dirty="0" smtClean="0"/>
              </a:p>
              <a:p>
                <a:pPr marL="457200" lvl="0" indent="-342900">
                  <a:spcBef>
                    <a:spcPts val="0"/>
                  </a:spcBef>
                  <a:spcAft>
                    <a:spcPts val="1200"/>
                  </a:spcAft>
                  <a:buSzPts val="1800"/>
                  <a:buFont typeface="Arial" charset="0"/>
                  <a:buChar char="•"/>
                </a:pPr>
                <a:r>
                  <a:rPr lang="en-US" sz="2400" dirty="0" smtClean="0"/>
                  <a:t>The Hessian informs the best step size to descent </a:t>
                </a:r>
                <a14:m>
                  <m:oMath xmlns:m="http://schemas.openxmlformats.org/officeDocument/2006/math">
                    <m:r>
                      <a:rPr lang="en-US" sz="2400" i="1">
                        <a:latin typeface="Cambria Math" charset="0"/>
                      </a:rPr>
                      <m:t>𝐿</m:t>
                    </m:r>
                  </m:oMath>
                </a14:m>
                <a:r>
                  <a:rPr lang="en-US" sz="2400" dirty="0"/>
                  <a:t>. </a:t>
                </a:r>
              </a:p>
              <a:p>
                <a:pPr marL="114300" lvl="0">
                  <a:spcBef>
                    <a:spcPts val="1000"/>
                  </a:spcBef>
                  <a:buSzPts val="1800"/>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t="-2305" b="-190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5</a:t>
            </a:fld>
            <a:endParaRPr lang="en-US"/>
          </a:p>
        </p:txBody>
      </p:sp>
      <p:pic>
        <p:nvPicPr>
          <p:cNvPr id="7" name="Google Shape;466;p42"/>
          <p:cNvPicPr preferRelativeResize="0"/>
          <p:nvPr/>
        </p:nvPicPr>
        <p:blipFill>
          <a:blip r:embed="rId3">
            <a:alphaModFix/>
          </a:blip>
          <a:stretch>
            <a:fillRect/>
          </a:stretch>
        </p:blipFill>
        <p:spPr>
          <a:xfrm>
            <a:off x="3903072" y="3777253"/>
            <a:ext cx="4187694" cy="841966"/>
          </a:xfrm>
          <a:prstGeom prst="rect">
            <a:avLst/>
          </a:prstGeom>
          <a:noFill/>
          <a:ln w="28575" cap="flat" cmpd="sng">
            <a:solidFill>
              <a:schemeClr val="dk2"/>
            </a:solidFill>
            <a:prstDash val="solid"/>
            <a:round/>
            <a:headEnd type="none" w="sm" len="sm"/>
            <a:tailEnd type="none" w="sm" len="sm"/>
          </a:ln>
        </p:spPr>
      </p:pic>
      <p:pic>
        <p:nvPicPr>
          <p:cNvPr id="8" name="Google Shape;467;p42"/>
          <p:cNvPicPr preferRelativeResize="0"/>
          <p:nvPr/>
        </p:nvPicPr>
        <p:blipFill>
          <a:blip r:embed="rId4">
            <a:alphaModFix/>
          </a:blip>
          <a:stretch>
            <a:fillRect/>
          </a:stretch>
        </p:blipFill>
        <p:spPr>
          <a:xfrm>
            <a:off x="3118268" y="4930487"/>
            <a:ext cx="5757302" cy="650500"/>
          </a:xfrm>
          <a:prstGeom prst="rect">
            <a:avLst/>
          </a:prstGeom>
          <a:noFill/>
          <a:ln>
            <a:noFill/>
          </a:ln>
        </p:spPr>
      </p:pic>
      <p:pic>
        <p:nvPicPr>
          <p:cNvPr id="9" name="Google Shape;468;p42"/>
          <p:cNvPicPr preferRelativeResize="0"/>
          <p:nvPr/>
        </p:nvPicPr>
        <p:blipFill>
          <a:blip r:embed="rId5">
            <a:alphaModFix/>
          </a:blip>
          <a:stretch>
            <a:fillRect/>
          </a:stretch>
        </p:blipFill>
        <p:spPr>
          <a:xfrm>
            <a:off x="4707271" y="5892255"/>
            <a:ext cx="2976064" cy="349668"/>
          </a:xfrm>
          <a:prstGeom prst="rect">
            <a:avLst/>
          </a:prstGeom>
          <a:noFill/>
          <a:ln>
            <a:noFill/>
          </a:ln>
        </p:spPr>
      </p:pic>
    </p:spTree>
    <p:extLst>
      <p:ext uri="{BB962C8B-B14F-4D97-AF65-F5344CB8AC3E}">
        <p14:creationId xmlns:p14="http://schemas.microsoft.com/office/powerpoint/2010/main" val="2510215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50</a:t>
            </a:fld>
            <a:endParaRPr lang="en-US"/>
          </a:p>
        </p:txBody>
      </p:sp>
      <p:sp>
        <p:nvSpPr>
          <p:cNvPr id="6" name="Google Shape;273;p29"/>
          <p:cNvSpPr txBox="1">
            <a:spLocks/>
          </p:cNvSpPr>
          <p:nvPr/>
        </p:nvSpPr>
        <p:spPr>
          <a:xfrm>
            <a:off x="311700" y="593367"/>
            <a:ext cx="8520600" cy="763500"/>
          </a:xfrm>
          <a:prstGeom prst="rect">
            <a:avLst/>
          </a:prstGeom>
          <a:ln>
            <a:noFill/>
          </a:ln>
        </p:spPr>
        <p:txBody>
          <a:bodyPr spcFirstLastPara="1" wrap="square" lIns="91425" tIns="91425" rIns="91425" bIns="91425" anchor="t" anchorCtr="0">
            <a:noAutofit/>
          </a:bodyPr>
          <a:lstStyle>
            <a:lvl1pPr algn="l" defTabSz="457182" rtl="0" eaLnBrk="1" latinLnBrk="0" hangingPunct="1">
              <a:spcBef>
                <a:spcPct val="0"/>
              </a:spcBef>
              <a:buNone/>
              <a:defRPr sz="3200" kern="1200" baseline="0">
                <a:solidFill>
                  <a:srgbClr val="464646"/>
                </a:solidFill>
                <a:latin typeface="Karla"/>
                <a:ea typeface="+mj-ea"/>
                <a:cs typeface="Karla"/>
              </a:defRPr>
            </a:lvl1pPr>
          </a:lstStyle>
          <a:p>
            <a:pPr>
              <a:spcBef>
                <a:spcPts val="0"/>
              </a:spcBef>
            </a:pPr>
            <a:endParaRPr lang="en" dirty="0"/>
          </a:p>
        </p:txBody>
      </p:sp>
      <p:sp>
        <p:nvSpPr>
          <p:cNvPr id="7" name="Google Shape;274;p29"/>
          <p:cNvSpPr txBox="1">
            <a:spLocks/>
          </p:cNvSpPr>
          <p:nvPr/>
        </p:nvSpPr>
        <p:spPr>
          <a:xfrm>
            <a:off x="349291" y="1323950"/>
            <a:ext cx="7225234" cy="4555200"/>
          </a:xfrm>
          <a:prstGeom prst="rect">
            <a:avLst/>
          </a:prstGeom>
          <a:ln>
            <a:noFill/>
          </a:ln>
        </p:spPr>
        <p:txBody>
          <a:bodyPr spcFirstLastPara="1" wrap="square" lIns="91425" tIns="91425" rIns="91425" bIns="91425" anchor="t" anchorCtr="0">
            <a:noAutofit/>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457200" indent="-342900">
              <a:spcBef>
                <a:spcPts val="1000"/>
              </a:spcBef>
              <a:buSzPts val="1800"/>
              <a:buFont typeface="Arial"/>
              <a:buAutoNum type="arabicPeriod"/>
            </a:pPr>
            <a:r>
              <a:rPr lang="en-US" sz="2400" dirty="0" smtClean="0"/>
              <a:t>Machine Learning Algorithm</a:t>
            </a:r>
          </a:p>
          <a:p>
            <a:pPr marL="457200" indent="-342900">
              <a:spcBef>
                <a:spcPts val="1000"/>
              </a:spcBef>
              <a:buSzPts val="1800"/>
              <a:buFont typeface="Arial"/>
              <a:buAutoNum type="arabicPeriod"/>
            </a:pPr>
            <a:r>
              <a:rPr lang="en-US" sz="2400" dirty="0"/>
              <a:t>Very simplified parametric models of our </a:t>
            </a:r>
            <a:r>
              <a:rPr lang="en-US" sz="2400" dirty="0" smtClean="0"/>
              <a:t>brain</a:t>
            </a:r>
          </a:p>
          <a:p>
            <a:pPr marL="457200" indent="-342900">
              <a:spcBef>
                <a:spcPts val="1000"/>
              </a:spcBef>
              <a:buSzPts val="1800"/>
              <a:buFont typeface="Arial"/>
              <a:buAutoNum type="arabicPeriod"/>
            </a:pPr>
            <a:r>
              <a:rPr lang="en-US" sz="2400" dirty="0"/>
              <a:t>Networks </a:t>
            </a:r>
            <a:r>
              <a:rPr lang="en-US" sz="2400" dirty="0" smtClean="0"/>
              <a:t>of basic </a:t>
            </a:r>
            <a:r>
              <a:rPr lang="en-US" sz="2400" dirty="0"/>
              <a:t>processing units: </a:t>
            </a:r>
            <a:r>
              <a:rPr lang="en-US" sz="2400" dirty="0" smtClean="0"/>
              <a:t>neurons</a:t>
            </a:r>
          </a:p>
          <a:p>
            <a:pPr marL="457200" indent="-342900">
              <a:spcBef>
                <a:spcPts val="1000"/>
              </a:spcBef>
              <a:buSzPts val="1800"/>
              <a:buFont typeface="Arial"/>
              <a:buAutoNum type="arabicPeriod"/>
            </a:pPr>
            <a:r>
              <a:rPr lang="en-US" sz="2400" dirty="0" smtClean="0"/>
              <a:t>Neurons </a:t>
            </a:r>
            <a:r>
              <a:rPr lang="en-US" sz="2400" dirty="0"/>
              <a:t>store </a:t>
            </a:r>
            <a:r>
              <a:rPr lang="en-US" sz="2400" dirty="0" smtClean="0"/>
              <a:t>information which has to be learned </a:t>
            </a:r>
          </a:p>
          <a:p>
            <a:pPr marL="457200" indent="-342900">
              <a:spcBef>
                <a:spcPts val="1000"/>
              </a:spcBef>
              <a:buSzPts val="1800"/>
              <a:buFont typeface="Arial"/>
              <a:buAutoNum type="arabicPeriod"/>
            </a:pPr>
            <a:r>
              <a:rPr lang="en-US" sz="2400" dirty="0" smtClean="0"/>
              <a:t>Many </a:t>
            </a:r>
            <a:r>
              <a:rPr lang="en-US" sz="2400" dirty="0"/>
              <a:t>types of architectures to solve different tasks </a:t>
            </a:r>
            <a:endParaRPr lang="en-US" sz="2400" dirty="0" smtClean="0"/>
          </a:p>
          <a:p>
            <a:pPr marL="457200" indent="-342900">
              <a:spcBef>
                <a:spcPts val="1000"/>
              </a:spcBef>
              <a:buSzPts val="1800"/>
              <a:buFont typeface="Arial"/>
              <a:buAutoNum type="arabicPeriod"/>
            </a:pPr>
            <a:r>
              <a:rPr lang="en-US" sz="2400" dirty="0" smtClean="0"/>
              <a:t>They </a:t>
            </a:r>
            <a:r>
              <a:rPr lang="en-US" sz="2400" dirty="0"/>
              <a:t>can scale to massive </a:t>
            </a:r>
            <a:r>
              <a:rPr lang="en-US" sz="2400" dirty="0" smtClean="0"/>
              <a:t>data</a:t>
            </a:r>
          </a:p>
          <a:p>
            <a:pPr marL="457200" indent="-342900">
              <a:spcBef>
                <a:spcPts val="1000"/>
              </a:spcBef>
              <a:buSzPts val="1800"/>
              <a:buFont typeface="Arial"/>
              <a:buAutoNum type="arabicPeriod"/>
            </a:pPr>
            <a:r>
              <a:rPr lang="en-US" sz="2400" dirty="0" smtClean="0"/>
              <a:t>They </a:t>
            </a:r>
            <a:r>
              <a:rPr lang="en-US" sz="2400" dirty="0"/>
              <a:t>can train in parallel</a:t>
            </a:r>
            <a:endParaRPr lang="en" sz="2400" dirty="0"/>
          </a:p>
        </p:txBody>
      </p:sp>
      <p:grpSp>
        <p:nvGrpSpPr>
          <p:cNvPr id="39" name="Group 38"/>
          <p:cNvGrpSpPr/>
          <p:nvPr/>
        </p:nvGrpSpPr>
        <p:grpSpPr>
          <a:xfrm>
            <a:off x="7832950" y="1095800"/>
            <a:ext cx="2733450" cy="5305000"/>
            <a:chOff x="6092475" y="1279575"/>
            <a:chExt cx="2733450" cy="5305000"/>
          </a:xfrm>
        </p:grpSpPr>
        <p:sp>
          <p:nvSpPr>
            <p:cNvPr id="5" name="Google Shape;272;p29"/>
            <p:cNvSpPr/>
            <p:nvPr/>
          </p:nvSpPr>
          <p:spPr>
            <a:xfrm>
              <a:off x="6468900" y="1279575"/>
              <a:ext cx="2028000" cy="4249500"/>
            </a:xfrm>
            <a:prstGeom prst="down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Google Shape;275;p29"/>
            <p:cNvSpPr/>
            <p:nvPr/>
          </p:nvSpPr>
          <p:spPr>
            <a:xfrm rot="5400000">
              <a:off x="85379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Google Shape;276;p29"/>
            <p:cNvSpPr/>
            <p:nvPr/>
          </p:nvSpPr>
          <p:spPr>
            <a:xfrm rot="5400000">
              <a:off x="77227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Google Shape;277;p29"/>
            <p:cNvSpPr/>
            <p:nvPr/>
          </p:nvSpPr>
          <p:spPr>
            <a:xfrm rot="5400000">
              <a:off x="69076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278;p29"/>
            <p:cNvSpPr/>
            <p:nvPr/>
          </p:nvSpPr>
          <p:spPr>
            <a:xfrm rot="5400000">
              <a:off x="60924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279;p29"/>
            <p:cNvSpPr/>
            <p:nvPr/>
          </p:nvSpPr>
          <p:spPr>
            <a:xfrm rot="5400000">
              <a:off x="8120425"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280;p29"/>
            <p:cNvSpPr/>
            <p:nvPr/>
          </p:nvSpPr>
          <p:spPr>
            <a:xfrm rot="5400000">
              <a:off x="7338888"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281;p29"/>
            <p:cNvSpPr/>
            <p:nvPr/>
          </p:nvSpPr>
          <p:spPr>
            <a:xfrm rot="5400000">
              <a:off x="6557350"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282;p29"/>
            <p:cNvSpPr/>
            <p:nvPr/>
          </p:nvSpPr>
          <p:spPr>
            <a:xfrm rot="5400000">
              <a:off x="7335075" y="4925450"/>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6" name="Google Shape;283;p29"/>
            <p:cNvCxnSpPr/>
            <p:nvPr/>
          </p:nvCxnSpPr>
          <p:spPr>
            <a:xfrm flipH="1">
              <a:off x="8264325" y="3051375"/>
              <a:ext cx="417600" cy="858300"/>
            </a:xfrm>
            <a:prstGeom prst="straightConnector1">
              <a:avLst/>
            </a:prstGeom>
            <a:noFill/>
            <a:ln w="19050" cap="flat" cmpd="sng">
              <a:solidFill>
                <a:schemeClr val="dk2"/>
              </a:solidFill>
              <a:prstDash val="solid"/>
              <a:round/>
              <a:headEnd type="none" w="med" len="med"/>
              <a:tailEnd type="none" w="med" len="med"/>
            </a:ln>
          </p:spPr>
        </p:cxnSp>
        <p:cxnSp>
          <p:nvCxnSpPr>
            <p:cNvPr id="17" name="Google Shape;284;p29"/>
            <p:cNvCxnSpPr/>
            <p:nvPr/>
          </p:nvCxnSpPr>
          <p:spPr>
            <a:xfrm>
              <a:off x="7866775" y="3051375"/>
              <a:ext cx="397800" cy="858300"/>
            </a:xfrm>
            <a:prstGeom prst="straightConnector1">
              <a:avLst/>
            </a:prstGeom>
            <a:noFill/>
            <a:ln w="19050" cap="flat" cmpd="sng">
              <a:solidFill>
                <a:schemeClr val="dk2"/>
              </a:solidFill>
              <a:prstDash val="solid"/>
              <a:round/>
              <a:headEnd type="none" w="med" len="med"/>
              <a:tailEnd type="none" w="med" len="med"/>
            </a:ln>
          </p:spPr>
        </p:cxnSp>
        <p:cxnSp>
          <p:nvCxnSpPr>
            <p:cNvPr id="18" name="Google Shape;285;p29"/>
            <p:cNvCxnSpPr/>
            <p:nvPr/>
          </p:nvCxnSpPr>
          <p:spPr>
            <a:xfrm>
              <a:off x="7051625" y="3051375"/>
              <a:ext cx="1212900" cy="858300"/>
            </a:xfrm>
            <a:prstGeom prst="straightConnector1">
              <a:avLst/>
            </a:prstGeom>
            <a:noFill/>
            <a:ln w="19050" cap="flat" cmpd="sng">
              <a:solidFill>
                <a:schemeClr val="dk2"/>
              </a:solidFill>
              <a:prstDash val="solid"/>
              <a:round/>
              <a:headEnd type="none" w="med" len="med"/>
              <a:tailEnd type="none" w="med" len="med"/>
            </a:ln>
          </p:spPr>
        </p:cxnSp>
        <p:cxnSp>
          <p:nvCxnSpPr>
            <p:cNvPr id="19" name="Google Shape;286;p29"/>
            <p:cNvCxnSpPr/>
            <p:nvPr/>
          </p:nvCxnSpPr>
          <p:spPr>
            <a:xfrm>
              <a:off x="6236475" y="3051375"/>
              <a:ext cx="2028000" cy="858300"/>
            </a:xfrm>
            <a:prstGeom prst="straightConnector1">
              <a:avLst/>
            </a:prstGeom>
            <a:noFill/>
            <a:ln w="19050" cap="flat" cmpd="sng">
              <a:solidFill>
                <a:schemeClr val="dk2"/>
              </a:solidFill>
              <a:prstDash val="solid"/>
              <a:round/>
              <a:headEnd type="none" w="med" len="med"/>
              <a:tailEnd type="none" w="med" len="med"/>
            </a:ln>
          </p:spPr>
        </p:cxnSp>
        <p:cxnSp>
          <p:nvCxnSpPr>
            <p:cNvPr id="20" name="Google Shape;287;p29"/>
            <p:cNvCxnSpPr/>
            <p:nvPr/>
          </p:nvCxnSpPr>
          <p:spPr>
            <a:xfrm flipH="1">
              <a:off x="7482775" y="3051375"/>
              <a:ext cx="384000" cy="858300"/>
            </a:xfrm>
            <a:prstGeom prst="straightConnector1">
              <a:avLst/>
            </a:prstGeom>
            <a:noFill/>
            <a:ln w="19050" cap="flat" cmpd="sng">
              <a:solidFill>
                <a:schemeClr val="dk2"/>
              </a:solidFill>
              <a:prstDash val="solid"/>
              <a:round/>
              <a:headEnd type="none" w="med" len="med"/>
              <a:tailEnd type="none" w="med" len="med"/>
            </a:ln>
          </p:spPr>
        </p:cxnSp>
        <p:cxnSp>
          <p:nvCxnSpPr>
            <p:cNvPr id="21" name="Google Shape;288;p29"/>
            <p:cNvCxnSpPr/>
            <p:nvPr/>
          </p:nvCxnSpPr>
          <p:spPr>
            <a:xfrm>
              <a:off x="7051625" y="3051375"/>
              <a:ext cx="431400" cy="858300"/>
            </a:xfrm>
            <a:prstGeom prst="straightConnector1">
              <a:avLst/>
            </a:prstGeom>
            <a:noFill/>
            <a:ln w="19050" cap="flat" cmpd="sng">
              <a:solidFill>
                <a:schemeClr val="dk2"/>
              </a:solidFill>
              <a:prstDash val="solid"/>
              <a:round/>
              <a:headEnd type="none" w="med" len="med"/>
              <a:tailEnd type="none" w="med" len="med"/>
            </a:ln>
          </p:spPr>
        </p:cxnSp>
        <p:cxnSp>
          <p:nvCxnSpPr>
            <p:cNvPr id="22" name="Google Shape;289;p29"/>
            <p:cNvCxnSpPr/>
            <p:nvPr/>
          </p:nvCxnSpPr>
          <p:spPr>
            <a:xfrm>
              <a:off x="6236475" y="3051375"/>
              <a:ext cx="1246500" cy="858300"/>
            </a:xfrm>
            <a:prstGeom prst="straightConnector1">
              <a:avLst/>
            </a:prstGeom>
            <a:noFill/>
            <a:ln w="19050" cap="flat" cmpd="sng">
              <a:solidFill>
                <a:schemeClr val="dk2"/>
              </a:solidFill>
              <a:prstDash val="solid"/>
              <a:round/>
              <a:headEnd type="none" w="med" len="med"/>
              <a:tailEnd type="none" w="med" len="med"/>
            </a:ln>
          </p:spPr>
        </p:cxnSp>
        <p:cxnSp>
          <p:nvCxnSpPr>
            <p:cNvPr id="23" name="Google Shape;290;p29"/>
            <p:cNvCxnSpPr/>
            <p:nvPr/>
          </p:nvCxnSpPr>
          <p:spPr>
            <a:xfrm>
              <a:off x="6236475" y="3051375"/>
              <a:ext cx="465000" cy="858300"/>
            </a:xfrm>
            <a:prstGeom prst="straightConnector1">
              <a:avLst/>
            </a:prstGeom>
            <a:noFill/>
            <a:ln w="19050" cap="flat" cmpd="sng">
              <a:solidFill>
                <a:schemeClr val="dk2"/>
              </a:solidFill>
              <a:prstDash val="solid"/>
              <a:round/>
              <a:headEnd type="none" w="med" len="med"/>
              <a:tailEnd type="none" w="med" len="med"/>
            </a:ln>
          </p:spPr>
        </p:cxnSp>
        <p:cxnSp>
          <p:nvCxnSpPr>
            <p:cNvPr id="24" name="Google Shape;291;p29"/>
            <p:cNvCxnSpPr/>
            <p:nvPr/>
          </p:nvCxnSpPr>
          <p:spPr>
            <a:xfrm flipH="1">
              <a:off x="7479025" y="4197575"/>
              <a:ext cx="785400" cy="727800"/>
            </a:xfrm>
            <a:prstGeom prst="straightConnector1">
              <a:avLst/>
            </a:prstGeom>
            <a:noFill/>
            <a:ln w="19050" cap="flat" cmpd="sng">
              <a:solidFill>
                <a:schemeClr val="dk2"/>
              </a:solidFill>
              <a:prstDash val="solid"/>
              <a:round/>
              <a:headEnd type="none" w="med" len="med"/>
              <a:tailEnd type="none" w="med" len="med"/>
            </a:ln>
          </p:spPr>
        </p:cxnSp>
        <p:cxnSp>
          <p:nvCxnSpPr>
            <p:cNvPr id="25" name="Google Shape;292;p29"/>
            <p:cNvCxnSpPr/>
            <p:nvPr/>
          </p:nvCxnSpPr>
          <p:spPr>
            <a:xfrm flipH="1">
              <a:off x="7478988" y="4197575"/>
              <a:ext cx="3900" cy="727800"/>
            </a:xfrm>
            <a:prstGeom prst="straightConnector1">
              <a:avLst/>
            </a:prstGeom>
            <a:noFill/>
            <a:ln w="19050" cap="flat" cmpd="sng">
              <a:solidFill>
                <a:schemeClr val="dk2"/>
              </a:solidFill>
              <a:prstDash val="solid"/>
              <a:round/>
              <a:headEnd type="none" w="med" len="med"/>
              <a:tailEnd type="none" w="med" len="med"/>
            </a:ln>
          </p:spPr>
        </p:cxnSp>
        <p:cxnSp>
          <p:nvCxnSpPr>
            <p:cNvPr id="26" name="Google Shape;293;p29"/>
            <p:cNvCxnSpPr/>
            <p:nvPr/>
          </p:nvCxnSpPr>
          <p:spPr>
            <a:xfrm>
              <a:off x="6701350" y="4197575"/>
              <a:ext cx="777600" cy="727800"/>
            </a:xfrm>
            <a:prstGeom prst="straightConnector1">
              <a:avLst/>
            </a:prstGeom>
            <a:noFill/>
            <a:ln w="19050" cap="flat" cmpd="sng">
              <a:solidFill>
                <a:schemeClr val="dk2"/>
              </a:solidFill>
              <a:prstDash val="solid"/>
              <a:round/>
              <a:headEnd type="none" w="med" len="med"/>
              <a:tailEnd type="none" w="med" len="med"/>
            </a:ln>
          </p:spPr>
        </p:cxnSp>
        <p:cxnSp>
          <p:nvCxnSpPr>
            <p:cNvPr id="27" name="Google Shape;294;p29"/>
            <p:cNvCxnSpPr/>
            <p:nvPr/>
          </p:nvCxnSpPr>
          <p:spPr>
            <a:xfrm flipH="1">
              <a:off x="6701225" y="3051375"/>
              <a:ext cx="350400" cy="858300"/>
            </a:xfrm>
            <a:prstGeom prst="straightConnector1">
              <a:avLst/>
            </a:prstGeom>
            <a:noFill/>
            <a:ln w="19050" cap="flat" cmpd="sng">
              <a:solidFill>
                <a:schemeClr val="dk2"/>
              </a:solidFill>
              <a:prstDash val="solid"/>
              <a:round/>
              <a:headEnd type="none" w="med" len="med"/>
              <a:tailEnd type="none" w="med" len="med"/>
            </a:ln>
          </p:spPr>
        </p:cxnSp>
        <p:cxnSp>
          <p:nvCxnSpPr>
            <p:cNvPr id="28" name="Google Shape;295;p29"/>
            <p:cNvCxnSpPr/>
            <p:nvPr/>
          </p:nvCxnSpPr>
          <p:spPr>
            <a:xfrm flipH="1">
              <a:off x="6701275" y="3051375"/>
              <a:ext cx="1165500" cy="858300"/>
            </a:xfrm>
            <a:prstGeom prst="straightConnector1">
              <a:avLst/>
            </a:prstGeom>
            <a:noFill/>
            <a:ln w="19050" cap="flat" cmpd="sng">
              <a:solidFill>
                <a:schemeClr val="dk2"/>
              </a:solidFill>
              <a:prstDash val="solid"/>
              <a:round/>
              <a:headEnd type="none" w="med" len="med"/>
              <a:tailEnd type="none" w="med" len="med"/>
            </a:ln>
          </p:spPr>
        </p:cxnSp>
        <p:cxnSp>
          <p:nvCxnSpPr>
            <p:cNvPr id="29" name="Google Shape;296;p29"/>
            <p:cNvCxnSpPr/>
            <p:nvPr/>
          </p:nvCxnSpPr>
          <p:spPr>
            <a:xfrm flipH="1">
              <a:off x="6701325" y="3051375"/>
              <a:ext cx="1980600" cy="858300"/>
            </a:xfrm>
            <a:prstGeom prst="straightConnector1">
              <a:avLst/>
            </a:prstGeom>
            <a:noFill/>
            <a:ln w="19050" cap="flat" cmpd="sng">
              <a:solidFill>
                <a:schemeClr val="dk2"/>
              </a:solidFill>
              <a:prstDash val="solid"/>
              <a:round/>
              <a:headEnd type="none" w="med" len="med"/>
              <a:tailEnd type="none" w="med" len="med"/>
            </a:ln>
          </p:spPr>
        </p:cxnSp>
        <p:cxnSp>
          <p:nvCxnSpPr>
            <p:cNvPr id="30" name="Google Shape;297;p29"/>
            <p:cNvCxnSpPr/>
            <p:nvPr/>
          </p:nvCxnSpPr>
          <p:spPr>
            <a:xfrm flipH="1">
              <a:off x="7482825" y="3051375"/>
              <a:ext cx="1199100" cy="858300"/>
            </a:xfrm>
            <a:prstGeom prst="straightConnector1">
              <a:avLst/>
            </a:prstGeom>
            <a:noFill/>
            <a:ln w="19050" cap="flat" cmpd="sng">
              <a:solidFill>
                <a:schemeClr val="dk2"/>
              </a:solidFill>
              <a:prstDash val="solid"/>
              <a:round/>
              <a:headEnd type="none" w="med" len="med"/>
              <a:tailEnd type="none" w="med" len="med"/>
            </a:ln>
          </p:spPr>
        </p:cxnSp>
        <p:pic>
          <p:nvPicPr>
            <p:cNvPr id="31" name="Google Shape;298;p29"/>
            <p:cNvPicPr preferRelativeResize="0"/>
            <p:nvPr/>
          </p:nvPicPr>
          <p:blipFill>
            <a:blip r:embed="rId3">
              <a:alphaModFix/>
            </a:blip>
            <a:stretch>
              <a:fillRect/>
            </a:stretch>
          </p:blipFill>
          <p:spPr>
            <a:xfrm>
              <a:off x="7096725" y="1585463"/>
              <a:ext cx="764700" cy="764700"/>
            </a:xfrm>
            <a:prstGeom prst="rect">
              <a:avLst/>
            </a:prstGeom>
            <a:noFill/>
            <a:ln>
              <a:noFill/>
            </a:ln>
          </p:spPr>
        </p:pic>
        <p:sp>
          <p:nvSpPr>
            <p:cNvPr id="32" name="Google Shape;299;p29"/>
            <p:cNvSpPr txBox="1"/>
            <p:nvPr/>
          </p:nvSpPr>
          <p:spPr>
            <a:xfrm>
              <a:off x="72504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3" name="Google Shape;300;p29"/>
            <p:cNvSpPr txBox="1"/>
            <p:nvPr/>
          </p:nvSpPr>
          <p:spPr>
            <a:xfrm>
              <a:off x="80886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4" name="Google Shape;301;p29"/>
            <p:cNvSpPr txBox="1"/>
            <p:nvPr/>
          </p:nvSpPr>
          <p:spPr>
            <a:xfrm>
              <a:off x="64122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5" name="Google Shape;302;p29"/>
            <p:cNvSpPr txBox="1"/>
            <p:nvPr/>
          </p:nvSpPr>
          <p:spPr>
            <a:xfrm>
              <a:off x="77076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6" name="Google Shape;303;p29"/>
            <p:cNvSpPr txBox="1"/>
            <p:nvPr/>
          </p:nvSpPr>
          <p:spPr>
            <a:xfrm>
              <a:off x="68694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7" name="Google Shape;304;p29"/>
            <p:cNvSpPr/>
            <p:nvPr/>
          </p:nvSpPr>
          <p:spPr>
            <a:xfrm>
              <a:off x="6992700" y="5604175"/>
              <a:ext cx="980400" cy="980400"/>
            </a:xfrm>
            <a:prstGeom prst="ellipse">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pen Sans"/>
                  <a:ea typeface="Open Sans"/>
                  <a:cs typeface="Open Sans"/>
                  <a:sym typeface="Open Sans"/>
                </a:rPr>
                <a:t>99.9%</a:t>
              </a:r>
              <a:endParaRPr dirty="0">
                <a:latin typeface="Open Sans"/>
                <a:ea typeface="Open Sans"/>
                <a:cs typeface="Open Sans"/>
                <a:sym typeface="Open Sans"/>
              </a:endParaRPr>
            </a:p>
            <a:p>
              <a:pPr marL="0" lvl="0" indent="0" algn="ctr" rtl="0">
                <a:spcBef>
                  <a:spcPts val="0"/>
                </a:spcBef>
                <a:spcAft>
                  <a:spcPts val="0"/>
                </a:spcAft>
                <a:buNone/>
              </a:pPr>
              <a:r>
                <a:rPr lang="en-US" dirty="0" smtClean="0">
                  <a:latin typeface="Open Sans"/>
                  <a:ea typeface="Open Sans"/>
                  <a:cs typeface="Open Sans"/>
                  <a:sym typeface="Open Sans"/>
                </a:rPr>
                <a:t>dog</a:t>
              </a:r>
              <a:endParaRPr dirty="0">
                <a:latin typeface="Open Sans"/>
                <a:ea typeface="Open Sans"/>
                <a:cs typeface="Open Sans"/>
                <a:sym typeface="Open Sans"/>
              </a:endParaRPr>
            </a:p>
          </p:txBody>
        </p:sp>
      </p:grpSp>
    </p:spTree>
    <p:extLst>
      <p:ext uri="{BB962C8B-B14F-4D97-AF65-F5344CB8AC3E}">
        <p14:creationId xmlns:p14="http://schemas.microsoft.com/office/powerpoint/2010/main" val="836588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#2</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6</a:t>
            </a:fld>
            <a:endParaRPr lang="en-US"/>
          </a:p>
        </p:txBody>
      </p:sp>
    </p:spTree>
    <p:extLst>
      <p:ext uri="{BB962C8B-B14F-4D97-AF65-F5344CB8AC3E}">
        <p14:creationId xmlns:p14="http://schemas.microsoft.com/office/powerpoint/2010/main" val="6732741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Watch this!</a:t>
            </a:r>
            <a:endParaRPr lang="en-US" dirty="0"/>
          </a:p>
        </p:txBody>
      </p:sp>
      <p:sp>
        <p:nvSpPr>
          <p:cNvPr id="3" name="Content Placeholder 2"/>
          <p:cNvSpPr>
            <a:spLocks noGrp="1"/>
          </p:cNvSpPr>
          <p:nvPr>
            <p:ph idx="1"/>
          </p:nvPr>
        </p:nvSpPr>
        <p:spPr/>
        <p:txBody>
          <a:bodyPr/>
          <a:lstStyle/>
          <a:p>
            <a:r>
              <a:rPr lang="en-US" dirty="0"/>
              <a:t>http://</a:t>
            </a:r>
            <a:r>
              <a:rPr lang="en-US" dirty="0" err="1"/>
              <a:t>video.arstechnica.com</a:t>
            </a:r>
            <a:r>
              <a:rPr lang="en-US" dirty="0"/>
              <a:t>/watch/</a:t>
            </a:r>
            <a:r>
              <a:rPr lang="en-US" dirty="0" err="1"/>
              <a:t>sunspring</a:t>
            </a:r>
            <a:r>
              <a:rPr lang="en-US" dirty="0"/>
              <a:t>-sci-fi-short-film</a:t>
            </a:r>
          </a:p>
        </p:txBody>
      </p:sp>
    </p:spTree>
    <p:extLst>
      <p:ext uri="{BB962C8B-B14F-4D97-AF65-F5344CB8AC3E}">
        <p14:creationId xmlns:p14="http://schemas.microsoft.com/office/powerpoint/2010/main" val="3733223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8</a:t>
            </a:fld>
            <a:endParaRPr lang="en-US"/>
          </a:p>
        </p:txBody>
      </p:sp>
    </p:spTree>
    <p:extLst>
      <p:ext uri="{BB962C8B-B14F-4D97-AF65-F5344CB8AC3E}">
        <p14:creationId xmlns:p14="http://schemas.microsoft.com/office/powerpoint/2010/main" val="4323078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31920" y="903673"/>
            <a:ext cx="3707131" cy="5918773"/>
          </a:xfrm>
        </p:spPr>
      </p:pic>
      <p:sp>
        <p:nvSpPr>
          <p:cNvPr id="3" name="Slide Number Placeholder 2"/>
          <p:cNvSpPr>
            <a:spLocks noGrp="1"/>
          </p:cNvSpPr>
          <p:nvPr>
            <p:ph type="sldNum" sz="quarter" idx="12"/>
          </p:nvPr>
        </p:nvSpPr>
        <p:spPr/>
        <p:txBody>
          <a:bodyPr/>
          <a:lstStyle/>
          <a:p>
            <a:fld id="{74FD6AAA-7C75-FB4B-8EA1-06B22787237D}" type="slidenum">
              <a:rPr lang="en-US" smtClean="0"/>
              <a:t>9</a:t>
            </a:fld>
            <a:endParaRPr lang="en-US"/>
          </a:p>
        </p:txBody>
      </p:sp>
    </p:spTree>
    <p:extLst>
      <p:ext uri="{BB962C8B-B14F-4D97-AF65-F5344CB8AC3E}">
        <p14:creationId xmlns:p14="http://schemas.microsoft.com/office/powerpoint/2010/main" val="1488417495"/>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ecture1a_Introduction" id="{E808CF5C-4825-5C4B-8B6D-A7F4AD58E196}" vid="{84C9A785-A316-7F43-A8E4-06811AA617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LectureTemplate</Template>
  <TotalTime>3632</TotalTime>
  <Words>1841</Words>
  <Application>Microsoft Macintosh PowerPoint</Application>
  <PresentationFormat>Widescreen</PresentationFormat>
  <Paragraphs>357</Paragraphs>
  <Slides>50</Slides>
  <Notes>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8" baseType="lpstr">
      <vt:lpstr>Calibri</vt:lpstr>
      <vt:lpstr>Cambria Math</vt:lpstr>
      <vt:lpstr>Karla</vt:lpstr>
      <vt:lpstr>Mangal</vt:lpstr>
      <vt:lpstr>Arial</vt:lpstr>
      <vt:lpstr>Open Sans</vt:lpstr>
      <vt:lpstr>GEC_template</vt:lpstr>
      <vt:lpstr>Equation</vt:lpstr>
      <vt:lpstr>Lecture 7:  Perceptron and Back Propagation</vt:lpstr>
      <vt:lpstr>Outline</vt:lpstr>
      <vt:lpstr>Motivation #1</vt:lpstr>
      <vt:lpstr>Finding parameters for Logistic Regression</vt:lpstr>
      <vt:lpstr>Newton’s Method</vt:lpstr>
      <vt:lpstr>Motivation #2</vt:lpstr>
      <vt:lpstr>Watch this!</vt:lpstr>
      <vt:lpstr>Artificial Neural Networks</vt:lpstr>
      <vt:lpstr>Today’s news</vt:lpstr>
      <vt:lpstr>Today’s news</vt:lpstr>
      <vt:lpstr>AlphaZero (2017)</vt:lpstr>
      <vt:lpstr>AlphaGo (2015)</vt:lpstr>
      <vt:lpstr>iOS Speech Synthesis (2016-)</vt:lpstr>
      <vt:lpstr>Google Brain (2012) </vt:lpstr>
      <vt:lpstr>Historical Trends</vt:lpstr>
      <vt:lpstr>Historical Trends</vt:lpstr>
      <vt:lpstr>Historical Trends</vt:lpstr>
      <vt:lpstr>But what is the idea? </vt:lpstr>
      <vt:lpstr>But what is the idea? </vt:lpstr>
      <vt:lpstr>But what is the idea? </vt:lpstr>
      <vt:lpstr>But what is the idea? </vt:lpstr>
      <vt:lpstr>Minimizing the Loss function</vt:lpstr>
      <vt:lpstr>Minimizing the Loss function</vt:lpstr>
      <vt:lpstr>Minimization of the Loss Function </vt:lpstr>
      <vt:lpstr>Minimization of the Loss Function </vt:lpstr>
      <vt:lpstr>Let’s play the Pavlos game</vt:lpstr>
      <vt:lpstr>Gradient Descent </vt:lpstr>
      <vt:lpstr>Considerations </vt:lpstr>
      <vt:lpstr>Derivatives: Memories from middle school</vt:lpstr>
      <vt:lpstr>Linear Regression</vt:lpstr>
      <vt:lpstr>Linear Regression</vt:lpstr>
      <vt:lpstr>Chain Rule</vt:lpstr>
      <vt:lpstr>Logistic Regression</vt:lpstr>
      <vt:lpstr>Learning Rate</vt:lpstr>
      <vt:lpstr>Learning Rate</vt:lpstr>
      <vt:lpstr>Local and Global minima</vt:lpstr>
      <vt:lpstr>Large data</vt:lpstr>
      <vt:lpstr>Batch and Stochastic Gradient descent</vt:lpstr>
      <vt:lpstr>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Pavlos game #232</vt:lpstr>
      <vt:lpstr>Pavlos game #232</vt:lpstr>
      <vt:lpstr>Pavlos game #232</vt:lpstr>
      <vt:lpstr>Artificial Neural Networks</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Microsoft Office User</cp:lastModifiedBy>
  <cp:revision>74</cp:revision>
  <dcterms:created xsi:type="dcterms:W3CDTF">2018-07-15T23:20:29Z</dcterms:created>
  <dcterms:modified xsi:type="dcterms:W3CDTF">2018-07-18T11:52:52Z</dcterms:modified>
</cp:coreProperties>
</file>